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68" r:id="rId6"/>
    <p:sldId id="261" r:id="rId7"/>
    <p:sldId id="264" r:id="rId8"/>
    <p:sldId id="262" r:id="rId9"/>
    <p:sldId id="257" r:id="rId10"/>
    <p:sldId id="258" r:id="rId11"/>
    <p:sldId id="269" r:id="rId12"/>
    <p:sldId id="271" r:id="rId13"/>
    <p:sldId id="273" r:id="rId14"/>
    <p:sldId id="272" r:id="rId15"/>
    <p:sldId id="270" r:id="rId16"/>
    <p:sldId id="274" r:id="rId17"/>
    <p:sldId id="265" r:id="rId18"/>
    <p:sldId id="26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1"/>
    <p:restoredTop sz="94711"/>
  </p:normalViewPr>
  <p:slideViewPr>
    <p:cSldViewPr snapToGrid="0" snapToObjects="1">
      <p:cViewPr varScale="1">
        <p:scale>
          <a:sx n="116" d="100"/>
          <a:sy n="116" d="100"/>
        </p:scale>
        <p:origin x="84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96B11-3B4A-D34A-8921-9FD37B18EA2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0598E-4A16-014F-BC4E-6B5BDBDE8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1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1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7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5D8C-9B51-752E-B92A-8BBAB744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E4759-BBC8-92AA-690B-60B71DF38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F69C4-BFCA-8370-0E3B-7477DC837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A7111-F33C-4C05-917E-1B95B0508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3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140CC-D461-0797-B6B8-156DFA49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B9736-7351-6034-304E-A09BF6008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1509E-AEF2-56D6-E035-DAF515027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80A1-C2E2-4464-3360-21D698621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0C1BA-E1D6-EF90-725D-F35BF7164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E45AB5-9D97-D873-3CD1-C8DE6D91F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2DBD6-5160-743F-B1F8-867006686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E3C0-2858-2824-A663-A9E66EF0C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5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C5DAC-FAA8-1798-CEBF-99FE9C2D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813B6-D5EA-F745-D6FE-A78270A1D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EB42D-E4AE-5C12-4E56-3A26A95AF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9F420-013A-58E9-7367-6F5C01BE2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2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C2B68-5393-7C1F-0FDA-E9B7AEDD9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00EC8-E078-204C-23C2-1F717D9AA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4BD1A-F558-A473-16AE-418EE514A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1432-8C2F-73FA-ED01-667B152EA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0598E-4A16-014F-BC4E-6B5BDBDE87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8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8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6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5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7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5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4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97835-8267-7B42-AE83-E6DF9AC87A5B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F589-D4AE-EB46-9E5F-AFB77ACBE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0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robiphil/Library/Group%20Containers/UBF8T346G9.ms/WebArchiveCopyPasteTempFiles/com.microsoft.Word/Fopa73JWYAAhlPL.jpglarg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wer_02b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47" r="7114" b="27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pp_temp_dynam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0"/>
            <a:ext cx="9157855" cy="6868391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0B726F-F652-47FF-B6D3-CF32615BF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354889"/>
            <a:ext cx="3916688" cy="551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70925-1F16-C946-27BD-5B0AB2AE6A0C}"/>
              </a:ext>
            </a:extLst>
          </p:cNvPr>
          <p:cNvSpPr txBox="1"/>
          <p:nvPr/>
        </p:nvSpPr>
        <p:spPr>
          <a:xfrm>
            <a:off x="1901687" y="3070593"/>
            <a:ext cx="8388626" cy="861774"/>
          </a:xfrm>
          <a:prstGeom prst="rect">
            <a:avLst/>
          </a:prstGeom>
          <a:solidFill>
            <a:schemeClr val="bg1"/>
          </a:solidFill>
          <a:effectLst>
            <a:glow>
              <a:schemeClr val="accent1">
                <a:alpha val="47729"/>
              </a:schemeClr>
            </a:glow>
            <a:outerShdw blurRad="50800" dist="50800" dir="5400000" algn="ctr" rotWithShape="0">
              <a:srgbClr val="000000">
                <a:alpha val="53857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Helvetica Neue Light"/>
              </a:rPr>
              <a:t>Government Relations &amp; the Arts: </a:t>
            </a:r>
          </a:p>
          <a:p>
            <a:r>
              <a:rPr lang="en-US" sz="2500" b="1" dirty="0">
                <a:latin typeface="Helvetica Neue Light"/>
              </a:rPr>
              <a:t>Structures &amp; Strategies at Texas Tech University   </a:t>
            </a:r>
            <a:endParaRPr lang="en-US" sz="25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004BA-0A9F-9021-6E90-A24435331518}"/>
              </a:ext>
            </a:extLst>
          </p:cNvPr>
          <p:cNvSpPr txBox="1"/>
          <p:nvPr/>
        </p:nvSpPr>
        <p:spPr>
          <a:xfrm>
            <a:off x="4611757" y="4052069"/>
            <a:ext cx="5340626" cy="70788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 Light"/>
              </a:rPr>
              <a:t>ICFAD Panel: State Cultures &amp; Best Practices</a:t>
            </a:r>
          </a:p>
          <a:p>
            <a:r>
              <a:rPr lang="en-US" sz="2000" b="1" dirty="0">
                <a:latin typeface="Helvetica Neue Light"/>
              </a:rPr>
              <a:t>Tuesday, January 30</a:t>
            </a:r>
            <a:r>
              <a:rPr lang="en-US" sz="2000" b="1" baseline="30000" dirty="0">
                <a:latin typeface="Helvetica Neue Light"/>
              </a:rPr>
              <a:t>th</a:t>
            </a:r>
            <a:r>
              <a:rPr lang="en-US" sz="2000" b="1" dirty="0">
                <a:latin typeface="Helvetica Neue Light"/>
              </a:rPr>
              <a:t>, 2024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02B83-DF6A-C6A1-A8DA-50156A15D9A1}"/>
              </a:ext>
            </a:extLst>
          </p:cNvPr>
          <p:cNvSpPr txBox="1"/>
          <p:nvPr/>
        </p:nvSpPr>
        <p:spPr>
          <a:xfrm>
            <a:off x="2552713" y="4879658"/>
            <a:ext cx="6605142" cy="64633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 Light"/>
              </a:rPr>
              <a:t>Robin Phillips, Director of Development </a:t>
            </a:r>
          </a:p>
          <a:p>
            <a:r>
              <a:rPr lang="en-US" b="1" dirty="0">
                <a:latin typeface="Helvetica Neue Light"/>
              </a:rPr>
              <a:t>J.T. &amp; Margaret </a:t>
            </a:r>
            <a:r>
              <a:rPr lang="en-US" b="1" dirty="0" err="1">
                <a:latin typeface="Helvetica Neue Light"/>
              </a:rPr>
              <a:t>Talkington</a:t>
            </a:r>
            <a:r>
              <a:rPr lang="en-US" b="1" dirty="0">
                <a:latin typeface="Helvetica Neue Light"/>
              </a:rPr>
              <a:t> College of Visual &amp; Performing Arts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0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B0C49-05BC-6A7B-DDE3-E75429C46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_01bw.jpg">
            <a:extLst>
              <a:ext uri="{FF2B5EF4-FFF2-40B4-BE49-F238E27FC236}">
                <a16:creationId xmlns:a16="http://schemas.microsoft.com/office/drawing/2014/main" id="{6EE36D19-C121-5F1E-710A-94072364C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/>
          <a:stretch/>
        </p:blipFill>
        <p:spPr>
          <a:xfrm>
            <a:off x="2769" y="0"/>
            <a:ext cx="4669082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B399EFD5-E052-67CC-A7AD-45EB82DD9844}"/>
              </a:ext>
            </a:extLst>
          </p:cNvPr>
          <p:cNvSpPr/>
          <p:nvPr/>
        </p:nvSpPr>
        <p:spPr>
          <a:xfrm flipH="1">
            <a:off x="943895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BBDD4C6-C1A7-8F46-05AF-EA12270AF1A8}"/>
              </a:ext>
            </a:extLst>
          </p:cNvPr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p_temp_dynamic-2.png">
            <a:extLst>
              <a:ext uri="{FF2B5EF4-FFF2-40B4-BE49-F238E27FC236}">
                <a16:creationId xmlns:a16="http://schemas.microsoft.com/office/drawing/2014/main" id="{EA5DB363-76F1-A23E-51EB-CEFA3E439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285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B8654-CE4C-1A82-E0D4-81D046478FFD}"/>
              </a:ext>
            </a:extLst>
          </p:cNvPr>
          <p:cNvSpPr txBox="1"/>
          <p:nvPr/>
        </p:nvSpPr>
        <p:spPr>
          <a:xfrm>
            <a:off x="5451838" y="387494"/>
            <a:ext cx="52552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FUNDING CATEGORIES FOR </a:t>
            </a:r>
          </a:p>
          <a:p>
            <a:r>
              <a:rPr lang="en-US" sz="3600" dirty="0">
                <a:latin typeface="Helvetica Neue Black Condensed"/>
                <a:cs typeface="Helvetica Neue Black Condensed"/>
              </a:rPr>
              <a:t>STATE OF TEXAS </a:t>
            </a:r>
          </a:p>
          <a:p>
            <a:r>
              <a:rPr lang="en-US" sz="3600" dirty="0">
                <a:latin typeface="Helvetica Neue Black Condensed"/>
                <a:cs typeface="Helvetica Neue Black Condensed"/>
              </a:rPr>
              <a:t>PUBLIC UNIVERSITIES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A7F28-9A2A-C7D1-9DB2-425580385FAD}"/>
              </a:ext>
            </a:extLst>
          </p:cNvPr>
          <p:cNvSpPr txBox="1"/>
          <p:nvPr/>
        </p:nvSpPr>
        <p:spPr>
          <a:xfrm>
            <a:off x="4910793" y="2348258"/>
            <a:ext cx="6337312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Base formula funding: instruction, operations</a:t>
            </a:r>
          </a:p>
          <a:p>
            <a:r>
              <a:rPr lang="en-US" sz="2500" dirty="0">
                <a:latin typeface="Helvetica Neue Black Condensed"/>
                <a:cs typeface="Helvetica Neue Black Condensed"/>
              </a:rPr>
              <a:t>-Comprises majority of funding- </a:t>
            </a:r>
          </a:p>
          <a:p>
            <a:endParaRPr lang="en-US" sz="25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0CCE34-59E5-E5A9-8333-285B243FACFD}"/>
              </a:ext>
            </a:extLst>
          </p:cNvPr>
          <p:cNvSpPr txBox="1"/>
          <p:nvPr/>
        </p:nvSpPr>
        <p:spPr>
          <a:xfrm>
            <a:off x="4910793" y="3584156"/>
            <a:ext cx="62917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Special, or non-formula, items: project-based </a:t>
            </a:r>
          </a:p>
          <a:p>
            <a:r>
              <a:rPr lang="en-US" sz="2500" dirty="0">
                <a:latin typeface="Helvetica Neue Black Condensed"/>
                <a:cs typeface="Helvetica Neue Black Condensed"/>
              </a:rPr>
              <a:t>-limited, only a few per legislative session-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63776-C66F-2AFD-59F3-250E6B64AAF4}"/>
              </a:ext>
            </a:extLst>
          </p:cNvPr>
          <p:cNvSpPr txBox="1"/>
          <p:nvPr/>
        </p:nvSpPr>
        <p:spPr>
          <a:xfrm>
            <a:off x="5002688" y="4858806"/>
            <a:ext cx="46996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CCAP/Capital: funded sporadically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3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48872-C8D7-B374-827C-78A712AF5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m_arch_01bw.jpg">
            <a:extLst>
              <a:ext uri="{FF2B5EF4-FFF2-40B4-BE49-F238E27FC236}">
                <a16:creationId xmlns:a16="http://schemas.microsoft.com/office/drawing/2014/main" id="{0B918553-98A0-FFE2-2465-BE1428F49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/>
          <a:stretch/>
        </p:blipFill>
        <p:spPr>
          <a:xfrm>
            <a:off x="2848" y="0"/>
            <a:ext cx="4605122" cy="6858000"/>
          </a:xfrm>
          <a:prstGeom prst="rect">
            <a:avLst/>
          </a:prstGeom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FB9E5A11-6FBE-32E1-87F4-AE0129D496CC}"/>
              </a:ext>
            </a:extLst>
          </p:cNvPr>
          <p:cNvSpPr/>
          <p:nvPr/>
        </p:nvSpPr>
        <p:spPr>
          <a:xfrm flipH="1">
            <a:off x="952520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467F0D2D-4AA1-5894-DE1D-5D9CEB6D2274}"/>
              </a:ext>
            </a:extLst>
          </p:cNvPr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_temp_dynamic-2.png">
            <a:extLst>
              <a:ext uri="{FF2B5EF4-FFF2-40B4-BE49-F238E27FC236}">
                <a16:creationId xmlns:a16="http://schemas.microsoft.com/office/drawing/2014/main" id="{68E71247-AFE1-14EE-9728-7BA4EF1B6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48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74B09-66D6-C39A-5061-C1C028ED1C4E}"/>
              </a:ext>
            </a:extLst>
          </p:cNvPr>
          <p:cNvSpPr txBox="1"/>
          <p:nvPr/>
        </p:nvSpPr>
        <p:spPr>
          <a:xfrm>
            <a:off x="4237230" y="2460813"/>
            <a:ext cx="81002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KEY QUESTION: </a:t>
            </a:r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In a university environment, how </a:t>
            </a:r>
          </a:p>
          <a:p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do you define legislative engagement relative to the arts?   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57AAB-DFA8-ABE8-8064-301F680C93EE}"/>
              </a:ext>
            </a:extLst>
          </p:cNvPr>
          <p:cNvSpPr txBox="1"/>
          <p:nvPr/>
        </p:nvSpPr>
        <p:spPr>
          <a:xfrm>
            <a:off x="5355666" y="996932"/>
            <a:ext cx="539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LEGISLATIVE ENGAGEMENT: </a:t>
            </a:r>
          </a:p>
          <a:p>
            <a:r>
              <a:rPr lang="en-US" sz="3600" dirty="0">
                <a:latin typeface="Helvetica Neue Black Condensed"/>
                <a:cs typeface="Helvetica Neue Black Condensed"/>
              </a:rPr>
              <a:t>STRATEGIES FOR SUCCCESS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58A1F-ABBA-237C-A1CC-A12CABDBA480}"/>
              </a:ext>
            </a:extLst>
          </p:cNvPr>
          <p:cNvSpPr txBox="1"/>
          <p:nvPr/>
        </p:nvSpPr>
        <p:spPr>
          <a:xfrm>
            <a:off x="4237230" y="3657361"/>
            <a:ext cx="744819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1. Focus on your “grassroots constituency”: </a:t>
            </a:r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students</a:t>
            </a:r>
            <a:r>
              <a:rPr lang="en-US" sz="2500" dirty="0">
                <a:latin typeface="Helvetica Neue Black Condensed"/>
                <a:cs typeface="Helvetica Neue Black Condensed"/>
              </a:rPr>
              <a:t>  </a:t>
            </a:r>
            <a:endParaRPr lang="en-US" sz="25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9D44C4-519F-36D3-87B5-166E3F87B7FC}"/>
              </a:ext>
            </a:extLst>
          </p:cNvPr>
          <p:cNvSpPr txBox="1"/>
          <p:nvPr/>
        </p:nvSpPr>
        <p:spPr>
          <a:xfrm>
            <a:off x="4237230" y="4464808"/>
            <a:ext cx="736708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2. Visible value: showcase the </a:t>
            </a:r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arts in your community </a:t>
            </a:r>
            <a:endParaRPr lang="en-US" sz="25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975F3-A0E0-27AE-54A9-08309568736B}"/>
              </a:ext>
            </a:extLst>
          </p:cNvPr>
          <p:cNvSpPr txBox="1"/>
          <p:nvPr/>
        </p:nvSpPr>
        <p:spPr>
          <a:xfrm>
            <a:off x="5069541" y="5553635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 Neue Black Condensed"/>
                <a:cs typeface="Helvetica Neue Black Condensed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1A231-DB1F-0722-1ACE-C9EAE0C9D607}"/>
              </a:ext>
            </a:extLst>
          </p:cNvPr>
          <p:cNvSpPr txBox="1"/>
          <p:nvPr/>
        </p:nvSpPr>
        <p:spPr>
          <a:xfrm>
            <a:off x="4237230" y="5229984"/>
            <a:ext cx="64604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3. Prioritize internal </a:t>
            </a:r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relationship-building with </a:t>
            </a:r>
          </a:p>
          <a:p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executive leadership </a:t>
            </a:r>
          </a:p>
        </p:txBody>
      </p:sp>
    </p:spTree>
    <p:extLst>
      <p:ext uri="{BB962C8B-B14F-4D97-AF65-F5344CB8AC3E}">
        <p14:creationId xmlns:p14="http://schemas.microsoft.com/office/powerpoint/2010/main" val="22043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2733-5354-75BA-BC3B-34246A4F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temp_dynamic.pdf">
            <a:extLst>
              <a:ext uri="{FF2B5EF4-FFF2-40B4-BE49-F238E27FC236}">
                <a16:creationId xmlns:a16="http://schemas.microsoft.com/office/drawing/2014/main" id="{3B1187FF-BA81-E646-EEAF-2D23E9062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8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67A47-1A71-F0BB-EECB-FE39707ED4A8}"/>
              </a:ext>
            </a:extLst>
          </p:cNvPr>
          <p:cNvSpPr txBox="1"/>
          <p:nvPr/>
        </p:nvSpPr>
        <p:spPr>
          <a:xfrm>
            <a:off x="2448219" y="779887"/>
            <a:ext cx="8243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The TUF Fund: a Legislative Victory for TTU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BC6FC1-E4FA-0AE3-BD7D-DA8A7676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83" y="1835234"/>
            <a:ext cx="8123582" cy="31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589C3-BB9F-F1FD-C728-E0A85FA53F09}"/>
              </a:ext>
            </a:extLst>
          </p:cNvPr>
          <p:cNvSpPr txBox="1"/>
          <p:nvPr/>
        </p:nvSpPr>
        <p:spPr>
          <a:xfrm>
            <a:off x="552969" y="5431781"/>
            <a:ext cx="10597453" cy="86177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78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Other 2023 session successes: 7% increase in formula funding, $50 million in </a:t>
            </a:r>
          </a:p>
          <a:p>
            <a:r>
              <a:rPr lang="en-US" sz="2500" dirty="0">
                <a:latin typeface="Helvetica Neue Black Condensed"/>
                <a:cs typeface="Helvetica Neue Black Condensed"/>
              </a:rPr>
              <a:t>Institutional enhancement 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088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6C378-E08B-71EE-7F6E-29E8A0899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_01bw.jpg">
            <a:extLst>
              <a:ext uri="{FF2B5EF4-FFF2-40B4-BE49-F238E27FC236}">
                <a16:creationId xmlns:a16="http://schemas.microsoft.com/office/drawing/2014/main" id="{9686D816-7210-F0DB-EAEC-010944E61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/>
          <a:stretch/>
        </p:blipFill>
        <p:spPr>
          <a:xfrm>
            <a:off x="2769" y="0"/>
            <a:ext cx="4669082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D6E8EC32-3AC6-0E2D-55EF-9BEF53FCDDC4}"/>
              </a:ext>
            </a:extLst>
          </p:cNvPr>
          <p:cNvSpPr/>
          <p:nvPr/>
        </p:nvSpPr>
        <p:spPr>
          <a:xfrm flipH="1">
            <a:off x="943895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170FC33-C2DA-A2B4-ABC9-5EA179A39A0C}"/>
              </a:ext>
            </a:extLst>
          </p:cNvPr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p_temp_dynamic-2.png">
            <a:extLst>
              <a:ext uri="{FF2B5EF4-FFF2-40B4-BE49-F238E27FC236}">
                <a16:creationId xmlns:a16="http://schemas.microsoft.com/office/drawing/2014/main" id="{81C76FCB-1690-013A-740A-EE926BC2E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7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90E09-7588-3CEF-9730-01BEEE60C575}"/>
              </a:ext>
            </a:extLst>
          </p:cNvPr>
          <p:cNvSpPr txBox="1"/>
          <p:nvPr/>
        </p:nvSpPr>
        <p:spPr>
          <a:xfrm>
            <a:off x="4924148" y="927847"/>
            <a:ext cx="69488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ADAPTING TO LEGISLATIVE CHANGE: </a:t>
            </a:r>
          </a:p>
          <a:p>
            <a:r>
              <a:rPr lang="en-US" sz="3600" dirty="0">
                <a:latin typeface="Helvetica Neue Black Condensed"/>
                <a:cs typeface="Helvetica Neue Black Condensed"/>
              </a:rPr>
              <a:t>MANAGING DONOR EXPECTATIONS </a:t>
            </a:r>
            <a:r>
              <a:rPr lang="en-US" dirty="0">
                <a:latin typeface="Helvetica Neue Black Condensed"/>
                <a:cs typeface="Helvetica Neue Black Condensed"/>
              </a:rPr>
              <a:t> </a:t>
            </a:r>
            <a:endParaRPr lang="en-US" sz="1800" dirty="0">
              <a:latin typeface="Helvetica Neue Black Condensed"/>
              <a:cs typeface="Helvetica Neue Black Condensed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A87CF-F1FF-5454-09EC-409E366966E9}"/>
              </a:ext>
            </a:extLst>
          </p:cNvPr>
          <p:cNvSpPr txBox="1"/>
          <p:nvPr/>
        </p:nvSpPr>
        <p:spPr>
          <a:xfrm>
            <a:off x="4931743" y="2578969"/>
            <a:ext cx="5970224" cy="754053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Example: TX SB 17 and scholarship criteria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EB964-09BB-EEEC-042A-07A1AC0A7140}"/>
              </a:ext>
            </a:extLst>
          </p:cNvPr>
          <p:cNvSpPr txBox="1"/>
          <p:nvPr/>
        </p:nvSpPr>
        <p:spPr>
          <a:xfrm>
            <a:off x="3684742" y="3681363"/>
            <a:ext cx="7734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 Black Condensed"/>
                <a:cs typeface="Helvetica Neue Black Condensed"/>
              </a:rPr>
              <a:t>Pre-SB 17 criteria: “Recipients should further the diversity, equity, and </a:t>
            </a:r>
          </a:p>
          <a:p>
            <a:r>
              <a:rPr lang="en-US" sz="2000" dirty="0">
                <a:latin typeface="Helvetica Neue Black Condensed"/>
                <a:cs typeface="Helvetica Neue Black Condensed"/>
              </a:rPr>
              <a:t>inclusion initiatives of the J.T. &amp; Margaret </a:t>
            </a:r>
            <a:r>
              <a:rPr lang="en-US" sz="2000" dirty="0" err="1">
                <a:latin typeface="Helvetica Neue Black Condensed"/>
                <a:cs typeface="Helvetica Neue Black Condensed"/>
              </a:rPr>
              <a:t>Talkington</a:t>
            </a:r>
            <a:r>
              <a:rPr lang="en-US" sz="2000" dirty="0">
                <a:latin typeface="Helvetica Neue Black Condensed"/>
                <a:cs typeface="Helvetica Neue Black Condensed"/>
              </a:rPr>
              <a:t> College </a:t>
            </a:r>
          </a:p>
          <a:p>
            <a:r>
              <a:rPr lang="en-US" sz="2000" dirty="0">
                <a:latin typeface="Helvetica Neue Black Condensed"/>
                <a:cs typeface="Helvetica Neue Black Condensed"/>
              </a:rPr>
              <a:t>of Visual &amp; Performing Arts.”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82441-D304-5EC4-E80F-49E4BBE6386C}"/>
              </a:ext>
            </a:extLst>
          </p:cNvPr>
          <p:cNvSpPr txBox="1"/>
          <p:nvPr/>
        </p:nvSpPr>
        <p:spPr>
          <a:xfrm>
            <a:off x="5895155" y="48947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465AE-6284-84EA-21FA-3EB563A684AD}"/>
              </a:ext>
            </a:extLst>
          </p:cNvPr>
          <p:cNvSpPr txBox="1"/>
          <p:nvPr/>
        </p:nvSpPr>
        <p:spPr>
          <a:xfrm>
            <a:off x="3213334" y="5045367"/>
            <a:ext cx="8866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 Black Condensed"/>
                <a:cs typeface="Helvetica Neue Black Condensed"/>
              </a:rPr>
              <a:t>Post SB 17 criteria: </a:t>
            </a:r>
            <a:r>
              <a:rPr lang="en-US" sz="20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“Recipients should fall into one or more of the following </a:t>
            </a:r>
          </a:p>
          <a:p>
            <a:r>
              <a:rPr lang="en-US" sz="20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categories: first generation, showing evidence of financial need as demonstrated </a:t>
            </a:r>
          </a:p>
          <a:p>
            <a:r>
              <a:rPr lang="en-US" sz="20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by the FAFSA, and/or membership in [various] registered student organizations.”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E5D9E9-0452-9256-D887-3899E2032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CVPA student in a studio taking pictures for photography visual performing arts">
            <a:extLst>
              <a:ext uri="{FF2B5EF4-FFF2-40B4-BE49-F238E27FC236}">
                <a16:creationId xmlns:a16="http://schemas.microsoft.com/office/drawing/2014/main" id="{A91FC3C0-58E8-1FE3-5934-21B84A6E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" b="2"/>
          <a:stretch/>
        </p:blipFill>
        <p:spPr bwMode="auto">
          <a:xfrm>
            <a:off x="1386620" y="643467"/>
            <a:ext cx="4209558" cy="254321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115" name="Straight Connector 21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ack and red logo with white text&#10;&#10;Description automatically generated">
            <a:extLst>
              <a:ext uri="{FF2B5EF4-FFF2-40B4-BE49-F238E27FC236}">
                <a16:creationId xmlns:a16="http://schemas.microsoft.com/office/drawing/2014/main" id="{0926FCF7-B228-BA43-1931-BB464F39E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5"/>
          <a:stretch/>
        </p:blipFill>
        <p:spPr>
          <a:xfrm>
            <a:off x="6338316" y="1037590"/>
            <a:ext cx="4732940" cy="1754971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2117" name="Straight Connector 21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9" name="Straight Connector 21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oup of people performing in a concert&#10;&#10;Description automatically generated">
            <a:extLst>
              <a:ext uri="{FF2B5EF4-FFF2-40B4-BE49-F238E27FC236}">
                <a16:creationId xmlns:a16="http://schemas.microsoft.com/office/drawing/2014/main" id="{F8A929DB-4853-823E-8EA5-C4C25A8AE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23" r="-3" b="27292"/>
          <a:stretch/>
        </p:blipFill>
        <p:spPr>
          <a:xfrm>
            <a:off x="1129115" y="3972112"/>
            <a:ext cx="4724569" cy="1944270"/>
          </a:xfrm>
          <a:prstGeom prst="rect">
            <a:avLst/>
          </a:prstGeom>
        </p:spPr>
      </p:pic>
      <p:pic>
        <p:nvPicPr>
          <p:cNvPr id="4" name="Picture 3" descr="A group of people on a stage&#10;&#10;Description automatically generated">
            <a:extLst>
              <a:ext uri="{FF2B5EF4-FFF2-40B4-BE49-F238E27FC236}">
                <a16:creationId xmlns:a16="http://schemas.microsoft.com/office/drawing/2014/main" id="{D6233CAD-2F0F-5A0F-A58A-1748EB522E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71" r="-3" b="-3"/>
          <a:stretch/>
        </p:blipFill>
        <p:spPr>
          <a:xfrm>
            <a:off x="6468467" y="3671316"/>
            <a:ext cx="4472637" cy="2553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F5083A-7D04-6857-878C-76728E8D2757}"/>
              </a:ext>
            </a:extLst>
          </p:cNvPr>
          <p:cNvSpPr txBox="1"/>
          <p:nvPr/>
        </p:nvSpPr>
        <p:spPr>
          <a:xfrm>
            <a:off x="4647815" y="3034878"/>
            <a:ext cx="2977097" cy="7232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100" dirty="0">
                <a:latin typeface="Helvetica Neue Black Condensed"/>
                <a:cs typeface="Helvetica Neue Black Condensed"/>
              </a:rPr>
              <a:t>QUESTIONS? </a:t>
            </a: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130016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D1ECA3-9EB0-6F40-B782-2F36217897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red logo with white text&#10;&#10;Description automatically generated">
            <a:extLst>
              <a:ext uri="{FF2B5EF4-FFF2-40B4-BE49-F238E27FC236}">
                <a16:creationId xmlns:a16="http://schemas.microsoft.com/office/drawing/2014/main" id="{CF55362E-1491-07DA-E438-0F35F03B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26" y="2492617"/>
            <a:ext cx="4967547" cy="1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6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8BA3D-F305-4E81-D7C1-ECE9CADD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BC5C73D-4F1F-9D40-E7D6-F3ABD41D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19684"/>
            <a:ext cx="12191999" cy="91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p_temp_dynamic.pdf">
            <a:extLst>
              <a:ext uri="{FF2B5EF4-FFF2-40B4-BE49-F238E27FC236}">
                <a16:creationId xmlns:a16="http://schemas.microsoft.com/office/drawing/2014/main" id="{2C8E98E0-334E-21E0-8B4E-67DA8A917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BF976-08CF-AC57-77EA-85C9170A08DE}"/>
              </a:ext>
            </a:extLst>
          </p:cNvPr>
          <p:cNvSpPr txBox="1"/>
          <p:nvPr/>
        </p:nvSpPr>
        <p:spPr>
          <a:xfrm>
            <a:off x="4263766" y="476409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OVERVIEW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B5D7E-7890-BA4D-51EE-8364D86F16B0}"/>
              </a:ext>
            </a:extLst>
          </p:cNvPr>
          <p:cNvSpPr txBox="1"/>
          <p:nvPr/>
        </p:nvSpPr>
        <p:spPr>
          <a:xfrm>
            <a:off x="9435548" y="5817704"/>
            <a:ext cx="6034932" cy="417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7CC6F25-97EB-AFDE-C1C5-F895CA3CE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277" y="2875721"/>
            <a:ext cx="266929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FD79E-5176-7B38-3454-BD152BFED3D4}"/>
              </a:ext>
            </a:extLst>
          </p:cNvPr>
          <p:cNvSpPr txBox="1"/>
          <p:nvPr/>
        </p:nvSpPr>
        <p:spPr>
          <a:xfrm>
            <a:off x="1779916" y="1608037"/>
            <a:ext cx="10008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 Black Condensed"/>
                <a:cs typeface="Helvetica Neue Black Condensed"/>
              </a:rPr>
              <a:t>I. THE J.T. &amp; MARGARET TALKINGTON COLLEGE OF VISUAL &amp; PERFORMING ARTS: BACKGROUND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082A0-0054-A9D1-2A89-CE22A3CD12A6}"/>
              </a:ext>
            </a:extLst>
          </p:cNvPr>
          <p:cNvSpPr txBox="1"/>
          <p:nvPr/>
        </p:nvSpPr>
        <p:spPr>
          <a:xfrm>
            <a:off x="1779916" y="2407825"/>
            <a:ext cx="8325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 Black Condensed"/>
                <a:cs typeface="Helvetica Neue Black Condensed"/>
              </a:rPr>
              <a:t>II. TEXAS TECH: GOVERNMENT RELATIONS, STRUCTURES, &amp; FUNDING SOURCES 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706CA-1060-17CF-B5EF-6B3A76DCB145}"/>
              </a:ext>
            </a:extLst>
          </p:cNvPr>
          <p:cNvSpPr txBox="1"/>
          <p:nvPr/>
        </p:nvSpPr>
        <p:spPr>
          <a:xfrm>
            <a:off x="1779916" y="3208186"/>
            <a:ext cx="4423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 Black Condensed"/>
                <a:cs typeface="Helvetica Neue Black Condensed"/>
              </a:rPr>
              <a:t>III. DEFINING LEGISLATIVE ENGAGEMENT 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5B629-A224-6D51-34A9-DA61B9073AE5}"/>
              </a:ext>
            </a:extLst>
          </p:cNvPr>
          <p:cNvSpPr txBox="1"/>
          <p:nvPr/>
        </p:nvSpPr>
        <p:spPr>
          <a:xfrm>
            <a:off x="1779916" y="3988226"/>
            <a:ext cx="6516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Neue Black Condensed"/>
                <a:cs typeface="Helvetica Neue Black Condensed"/>
              </a:rPr>
              <a:t>IV LEGISLATIVE CHANGES: </a:t>
            </a:r>
            <a:r>
              <a:rPr lang="en-US" sz="2000">
                <a:latin typeface="Helvetica Neue Black Condensed"/>
                <a:cs typeface="Helvetica Neue Black Condensed"/>
              </a:rPr>
              <a:t>MANAGING DONOR EXPECTATIONS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12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temp_dynam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3766" y="476409"/>
            <a:ext cx="366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Vision Statement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6566" y="1122740"/>
            <a:ext cx="799886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The J.T. &amp; Margaret Talkington College of Visual &amp; Performing Arts </a:t>
            </a:r>
            <a:r>
              <a:rPr lang="en-US" b="1" i="0" dirty="0">
                <a:solidFill>
                  <a:srgbClr val="1B1B1B"/>
                </a:solidFill>
                <a:effectLst/>
                <a:latin typeface="Helvetica Neue Light"/>
              </a:rPr>
              <a:t>(TCVPA) </a:t>
            </a:r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will be a distinguished global leader in interdisciplinary, creative, and scholarly arts education and research. </a:t>
            </a:r>
          </a:p>
          <a:p>
            <a:pPr algn="l"/>
            <a:endParaRPr lang="en-US" dirty="0">
              <a:solidFill>
                <a:srgbClr val="1B1B1B"/>
              </a:solidFill>
              <a:latin typeface="Helvetica Neue Light"/>
            </a:endParaRPr>
          </a:p>
          <a:p>
            <a:pPr algn="l"/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We will: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>
                <a:solidFill>
                  <a:srgbClr val="1B1B1B"/>
                </a:solidFill>
                <a:latin typeface="Helvetica Neue Light"/>
              </a:rPr>
              <a:t>C</a:t>
            </a:r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hampion the arts as relevant, critical, and essential to contemporary life.</a:t>
            </a:r>
            <a:b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</a:br>
            <a:endParaRPr lang="en-US" b="0" i="0" dirty="0">
              <a:solidFill>
                <a:srgbClr val="1B1B1B"/>
              </a:solidFill>
              <a:effectLst/>
              <a:latin typeface="Helvetica Neue Ligh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Inspire our students to communicate through artistic tradition while embracing and creating innovative technologies as vehicles for individual expression and social change. </a:t>
            </a:r>
            <a:b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</a:br>
            <a:endParaRPr lang="en-US" b="0" i="0" dirty="0">
              <a:solidFill>
                <a:srgbClr val="1B1B1B"/>
              </a:solidFill>
              <a:effectLst/>
              <a:latin typeface="Helvetica Neue Ligh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>
                <a:solidFill>
                  <a:srgbClr val="1B1B1B"/>
                </a:solidFill>
                <a:latin typeface="Helvetica Neue Light"/>
              </a:rPr>
              <a:t>P</a:t>
            </a:r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ursue university, regional, national, and international partnerships that complement our programs and provide unique and contemporary opportunities for our students and faculty. </a:t>
            </a:r>
            <a:b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</a:br>
            <a:endParaRPr lang="en-US" b="0" i="0" dirty="0">
              <a:solidFill>
                <a:srgbClr val="1B1B1B"/>
              </a:solidFill>
              <a:effectLst/>
              <a:latin typeface="Helvetica Neue Ligh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Engage in arts performance and research that will inform our teaching, scholarship and creative activity. </a:t>
            </a:r>
            <a:b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</a:br>
            <a:endParaRPr lang="en-US" b="0" i="0" dirty="0">
              <a:solidFill>
                <a:srgbClr val="1B1B1B"/>
              </a:solidFill>
              <a:effectLst/>
              <a:latin typeface="Helvetica Neue Ligh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>
                <a:solidFill>
                  <a:srgbClr val="1B1B1B"/>
                </a:solidFill>
                <a:latin typeface="Helvetica Neue Light"/>
              </a:rPr>
              <a:t>Take </a:t>
            </a:r>
            <a:r>
              <a:rPr lang="en-US" b="0" i="0" dirty="0">
                <a:solidFill>
                  <a:srgbClr val="1B1B1B"/>
                </a:solidFill>
                <a:effectLst/>
                <a:latin typeface="Helvetica Neue Light"/>
              </a:rPr>
              <a:t>pride in the accomplishments of our faculty, students and alumni.</a:t>
            </a:r>
          </a:p>
        </p:txBody>
      </p:sp>
    </p:spTree>
    <p:extLst>
      <p:ext uri="{BB962C8B-B14F-4D97-AF65-F5344CB8AC3E}">
        <p14:creationId xmlns:p14="http://schemas.microsoft.com/office/powerpoint/2010/main" val="313260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ollage of people playing instruments&#10;&#10;Description automatically generated">
            <a:extLst>
              <a:ext uri="{FF2B5EF4-FFF2-40B4-BE49-F238E27FC236}">
                <a16:creationId xmlns:a16="http://schemas.microsoft.com/office/drawing/2014/main" id="{11E527E9-5D38-2AC2-57B9-2959C6C65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0" t="1225" r="-2650" b="-760"/>
          <a:stretch/>
        </p:blipFill>
        <p:spPr>
          <a:xfrm>
            <a:off x="-4910" y="-38100"/>
            <a:ext cx="12577910" cy="6949440"/>
          </a:xfrm>
          <a:prstGeom prst="rect">
            <a:avLst/>
          </a:prstGeom>
        </p:spPr>
      </p:pic>
      <p:pic>
        <p:nvPicPr>
          <p:cNvPr id="3" name="Picture 2" descr="pp_temp_dynamic-2.png">
            <a:extLst>
              <a:ext uri="{FF2B5EF4-FFF2-40B4-BE49-F238E27FC236}">
                <a16:creationId xmlns:a16="http://schemas.microsoft.com/office/drawing/2014/main" id="{E90C6038-0728-B0DA-C420-C64A5BA7F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r="32741"/>
          <a:stretch/>
        </p:blipFill>
        <p:spPr>
          <a:xfrm>
            <a:off x="7938134" y="-38100"/>
            <a:ext cx="2854325" cy="6905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7156123">
            <a:off x="-411786" y="5108972"/>
            <a:ext cx="2800960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 Neue Black Condensed"/>
                <a:cs typeface="Helvetica Neue Black Condensed"/>
              </a:rPr>
              <a:t>School of Art</a:t>
            </a:r>
          </a:p>
        </p:txBody>
      </p:sp>
      <p:pic>
        <p:nvPicPr>
          <p:cNvPr id="2" name="Picture 1" descr="pp_temp_dynamic-2.png">
            <a:extLst>
              <a:ext uri="{FF2B5EF4-FFF2-40B4-BE49-F238E27FC236}">
                <a16:creationId xmlns:a16="http://schemas.microsoft.com/office/drawing/2014/main" id="{2A0FC276-BE33-630E-2447-13AF5FD1A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r="32866"/>
          <a:stretch/>
        </p:blipFill>
        <p:spPr>
          <a:xfrm>
            <a:off x="4381499" y="-38100"/>
            <a:ext cx="2854325" cy="6905625"/>
          </a:xfrm>
          <a:prstGeom prst="rect">
            <a:avLst/>
          </a:prstGeom>
        </p:spPr>
      </p:pic>
      <p:pic>
        <p:nvPicPr>
          <p:cNvPr id="6" name="Picture 5" descr="pp_temp_dynamic-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r="33319"/>
          <a:stretch/>
        </p:blipFill>
        <p:spPr>
          <a:xfrm>
            <a:off x="988694" y="-38100"/>
            <a:ext cx="2854325" cy="690562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48E6782-EEED-FBDD-2D72-7CD9E08C5CCC}"/>
              </a:ext>
            </a:extLst>
          </p:cNvPr>
          <p:cNvSpPr txBox="1"/>
          <p:nvPr/>
        </p:nvSpPr>
        <p:spPr>
          <a:xfrm rot="17111865">
            <a:off x="2740276" y="4789321"/>
            <a:ext cx="3441968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 Neue Black Condensed"/>
                <a:cs typeface="Helvetica Neue Black Condensed"/>
              </a:rPr>
              <a:t>School of Music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B882CB-D9DD-CB69-6077-A3995305D4DE}"/>
              </a:ext>
            </a:extLst>
          </p:cNvPr>
          <p:cNvSpPr txBox="1"/>
          <p:nvPr/>
        </p:nvSpPr>
        <p:spPr>
          <a:xfrm rot="17145592">
            <a:off x="5881350" y="4380800"/>
            <a:ext cx="3792705" cy="12003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 Neue Black Condensed"/>
                <a:cs typeface="Helvetica Neue Black Condensed"/>
              </a:rPr>
              <a:t>School of</a:t>
            </a:r>
          </a:p>
          <a:p>
            <a:r>
              <a:rPr lang="en-US" sz="3600" dirty="0">
                <a:solidFill>
                  <a:schemeClr val="bg1"/>
                </a:solidFill>
                <a:latin typeface="Helvetica Neue Black Condensed"/>
                <a:cs typeface="Helvetica Neue Black Condensed"/>
              </a:rPr>
              <a:t> Theatre &amp; Dance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8EB88-DAB9-9127-519E-4DC90C55EDD1}"/>
              </a:ext>
            </a:extLst>
          </p:cNvPr>
          <p:cNvSpPr txBox="1"/>
          <p:nvPr/>
        </p:nvSpPr>
        <p:spPr>
          <a:xfrm rot="17160318">
            <a:off x="8826350" y="3995614"/>
            <a:ext cx="4442435" cy="12003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 Neue Black Condensed"/>
                <a:cs typeface="Helvetica Neue Black Condensed"/>
              </a:rPr>
              <a:t>Department of</a:t>
            </a:r>
          </a:p>
          <a:p>
            <a:r>
              <a:rPr lang="en-US" sz="3600" dirty="0">
                <a:solidFill>
                  <a:schemeClr val="bg1"/>
                </a:solidFill>
                <a:latin typeface="Helvetica Neue Black Condensed"/>
                <a:cs typeface="Helvetica Neue Black Condensed"/>
              </a:rPr>
              <a:t> Interdisciplinary Arts</a:t>
            </a:r>
          </a:p>
        </p:txBody>
      </p:sp>
    </p:spTree>
    <p:extLst>
      <p:ext uri="{BB962C8B-B14F-4D97-AF65-F5344CB8AC3E}">
        <p14:creationId xmlns:p14="http://schemas.microsoft.com/office/powerpoint/2010/main" val="346633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temp_dynam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8708" y="476409"/>
            <a:ext cx="4074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Our Values Culture</a:t>
            </a:r>
          </a:p>
        </p:txBody>
      </p:sp>
      <p:pic>
        <p:nvPicPr>
          <p:cNvPr id="3" name="Picture 2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292B9915-D02C-5357-C6A5-0A43F2B8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8" y="-1"/>
            <a:ext cx="12194848" cy="68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1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m_arch_01b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/>
          <a:stretch/>
        </p:blipFill>
        <p:spPr>
          <a:xfrm>
            <a:off x="2848" y="0"/>
            <a:ext cx="4605122" cy="6858000"/>
          </a:xfrm>
          <a:prstGeom prst="rect">
            <a:avLst/>
          </a:prstGeom>
        </p:spPr>
      </p:pic>
      <p:sp>
        <p:nvSpPr>
          <p:cNvPr id="13" name="Right Triangle 12"/>
          <p:cNvSpPr/>
          <p:nvPr/>
        </p:nvSpPr>
        <p:spPr>
          <a:xfrm flipH="1">
            <a:off x="952520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/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_temp_dynamic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48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9862" y="502210"/>
            <a:ext cx="2521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FAST FACTS </a:t>
            </a:r>
          </a:p>
        </p:txBody>
      </p:sp>
      <p:pic>
        <p:nvPicPr>
          <p:cNvPr id="3" name="Picture 2" descr="A sign with text and numbers&#10;&#10;Description automatically generated">
            <a:extLst>
              <a:ext uri="{FF2B5EF4-FFF2-40B4-BE49-F238E27FC236}">
                <a16:creationId xmlns:a16="http://schemas.microsoft.com/office/drawing/2014/main" id="{88D2DB18-4FF4-D8C4-840E-AB7DC8BF8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332" y="1626829"/>
            <a:ext cx="2806700" cy="4394200"/>
          </a:xfrm>
          <a:prstGeom prst="rect">
            <a:avLst/>
          </a:prstGeom>
        </p:spPr>
      </p:pic>
      <p:pic>
        <p:nvPicPr>
          <p:cNvPr id="5" name="Picture 4" descr="A logo for a college football team&#10;&#10;Description automatically generated">
            <a:extLst>
              <a:ext uri="{FF2B5EF4-FFF2-40B4-BE49-F238E27FC236}">
                <a16:creationId xmlns:a16="http://schemas.microsoft.com/office/drawing/2014/main" id="{C66B510C-197E-9F4D-F064-3D26EF61E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927" y="1148541"/>
            <a:ext cx="1999073" cy="24771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91061" y="3105835"/>
            <a:ext cx="3890148" cy="3231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 Neue Black Condensed"/>
                <a:cs typeface="Helvetica Neue Black Condensed"/>
              </a:rPr>
              <a:t>HOME TO  OLDEST STUDENT ORG. ON CAMPUS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ED761-8C37-5745-CF07-C128FAC278D3}"/>
              </a:ext>
            </a:extLst>
          </p:cNvPr>
          <p:cNvSpPr txBox="1"/>
          <p:nvPr/>
        </p:nvSpPr>
        <p:spPr>
          <a:xfrm>
            <a:off x="7991061" y="3882886"/>
            <a:ext cx="2806700" cy="20159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Helvetica Neue Black Condensed"/>
                <a:cs typeface="Helvetica Neue Black Condensed"/>
              </a:rPr>
              <a:t>OVER $ 1 MILLION IN STUDENT SCHOLARSHIPS OFFERED EACH YEAR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45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_01b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/>
          <a:stretch/>
        </p:blipFill>
        <p:spPr>
          <a:xfrm>
            <a:off x="2769" y="0"/>
            <a:ext cx="4669082" cy="6858000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flipH="1">
            <a:off x="943895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p_temp_dynamic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7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4352" y="383042"/>
            <a:ext cx="730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UNDERGRADUATE DEGREE PROGRAMS</a:t>
            </a:r>
          </a:p>
        </p:txBody>
      </p:sp>
      <p:pic>
        <p:nvPicPr>
          <p:cNvPr id="3" name="Picture 2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ABDC89DF-F8BB-3927-7E9D-383E86D93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590" y="1412415"/>
            <a:ext cx="3479800" cy="2006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D9BA2-14C7-9D25-864C-D7E243A6633E}"/>
              </a:ext>
            </a:extLst>
          </p:cNvPr>
          <p:cNvSpPr txBox="1"/>
          <p:nvPr/>
        </p:nvSpPr>
        <p:spPr>
          <a:xfrm>
            <a:off x="5234609" y="1067197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SCHOOL OF ART </a:t>
            </a:r>
            <a:endParaRPr lang="en-US" dirty="0"/>
          </a:p>
        </p:txBody>
      </p:sp>
      <p:pic>
        <p:nvPicPr>
          <p:cNvPr id="12" name="Picture 11" descr="A close up of a person's head&#10;&#10;Description automatically generated">
            <a:extLst>
              <a:ext uri="{FF2B5EF4-FFF2-40B4-BE49-F238E27FC236}">
                <a16:creationId xmlns:a16="http://schemas.microsoft.com/office/drawing/2014/main" id="{C93A46FA-75B2-7C8E-BA40-4F7C8CD9C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46" y="2521466"/>
            <a:ext cx="3632200" cy="218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030358-BAF1-99B8-7BC9-A7AE737020FF}"/>
              </a:ext>
            </a:extLst>
          </p:cNvPr>
          <p:cNvSpPr txBox="1"/>
          <p:nvPr/>
        </p:nvSpPr>
        <p:spPr>
          <a:xfrm>
            <a:off x="8808104" y="4705866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SCHOOL OF MUSIC  </a:t>
            </a:r>
            <a:endParaRPr lang="en-US" dirty="0"/>
          </a:p>
        </p:txBody>
      </p:sp>
      <p:pic>
        <p:nvPicPr>
          <p:cNvPr id="15" name="Picture 14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B9CFB229-71FD-20CB-FD26-4DF2B414E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976" y="3998315"/>
            <a:ext cx="3270620" cy="24907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938D56-ECF0-DDCA-300E-F461E23D39DE}"/>
              </a:ext>
            </a:extLst>
          </p:cNvPr>
          <p:cNvSpPr txBox="1"/>
          <p:nvPr/>
        </p:nvSpPr>
        <p:spPr>
          <a:xfrm>
            <a:off x="3924396" y="3648483"/>
            <a:ext cx="305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SCHOOL OF THEATRE &amp; DANCE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7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CEB4C-4171-983C-B02E-76F30C393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_01bw.jpg">
            <a:extLst>
              <a:ext uri="{FF2B5EF4-FFF2-40B4-BE49-F238E27FC236}">
                <a16:creationId xmlns:a16="http://schemas.microsoft.com/office/drawing/2014/main" id="{0DF0A65A-B141-0983-84A5-90E6E817B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/>
          <a:stretch/>
        </p:blipFill>
        <p:spPr>
          <a:xfrm>
            <a:off x="2769" y="0"/>
            <a:ext cx="4669082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28B8E06E-AF8D-420B-6DE8-1BAB3CE4D6EC}"/>
              </a:ext>
            </a:extLst>
          </p:cNvPr>
          <p:cNvSpPr/>
          <p:nvPr/>
        </p:nvSpPr>
        <p:spPr>
          <a:xfrm flipH="1">
            <a:off x="943895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631A5D6-73DD-4571-EEBA-F91C01AD0C6E}"/>
              </a:ext>
            </a:extLst>
          </p:cNvPr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p_temp_dynamic-2.png">
            <a:extLst>
              <a:ext uri="{FF2B5EF4-FFF2-40B4-BE49-F238E27FC236}">
                <a16:creationId xmlns:a16="http://schemas.microsoft.com/office/drawing/2014/main" id="{92CF34C1-2BA1-9AB1-73DE-35012DED2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8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chemeClr val="tx1">
                <a:lumMod val="50000"/>
                <a:lumOff val="50000"/>
              </a:schemeClr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A3F21-D3FF-0157-7E97-B3857642F338}"/>
              </a:ext>
            </a:extLst>
          </p:cNvPr>
          <p:cNvSpPr txBox="1"/>
          <p:nvPr/>
        </p:nvSpPr>
        <p:spPr>
          <a:xfrm>
            <a:off x="3984352" y="383042"/>
            <a:ext cx="601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GRADUATE DEGREE PROGRAMS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8C9EC-46D0-5C41-D885-DB0B31CA70AC}"/>
              </a:ext>
            </a:extLst>
          </p:cNvPr>
          <p:cNvSpPr txBox="1"/>
          <p:nvPr/>
        </p:nvSpPr>
        <p:spPr>
          <a:xfrm>
            <a:off x="5373531" y="1051729"/>
            <a:ext cx="170123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SCHOOL OF ART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81A24-4E05-2EC3-8AE9-5A67A87881AF}"/>
              </a:ext>
            </a:extLst>
          </p:cNvPr>
          <p:cNvSpPr txBox="1"/>
          <p:nvPr/>
        </p:nvSpPr>
        <p:spPr>
          <a:xfrm>
            <a:off x="8640255" y="3007893"/>
            <a:ext cx="201369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SCHOOL OF MUSIC 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B10B71-0CAA-29EA-9F5A-AFD59A34ECD5}"/>
              </a:ext>
            </a:extLst>
          </p:cNvPr>
          <p:cNvSpPr txBox="1"/>
          <p:nvPr/>
        </p:nvSpPr>
        <p:spPr>
          <a:xfrm>
            <a:off x="2733884" y="4190776"/>
            <a:ext cx="309286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SCHOOL OF THEATRE &amp; DANCE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28DB9-B097-526B-0F70-3E337AF73FFC}"/>
              </a:ext>
            </a:extLst>
          </p:cNvPr>
          <p:cNvSpPr txBox="1"/>
          <p:nvPr/>
        </p:nvSpPr>
        <p:spPr>
          <a:xfrm flipH="1">
            <a:off x="4836228" y="1555949"/>
            <a:ext cx="3562333" cy="147732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latin typeface="Helvetica Neue Light"/>
              </a:rPr>
              <a:t>12 </a:t>
            </a:r>
            <a:r>
              <a:rPr lang="en-US" b="1" dirty="0" err="1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latin typeface="Helvetica Neue Light"/>
              </a:rPr>
              <a:t>Ph.D</a:t>
            </a:r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latin typeface="Helvetica Neue Light"/>
              </a:rPr>
              <a:t>/M.F.A/M.A programs, with advanced degrees in all major artistic disciplines, including art education.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A38AD-BAC5-6042-5AA2-1D53274C16EE}"/>
              </a:ext>
            </a:extLst>
          </p:cNvPr>
          <p:cNvSpPr txBox="1"/>
          <p:nvPr/>
        </p:nvSpPr>
        <p:spPr>
          <a:xfrm>
            <a:off x="6733875" y="3489482"/>
            <a:ext cx="5089795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33 </a:t>
            </a:r>
            <a:r>
              <a:rPr lang="en-US" b="1" dirty="0" err="1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Ph.D</a:t>
            </a:r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/D.M.A./M.A programs across areas including individual instruments/voice, conducting, musicology, music theory, and music education.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CE09E-B726-2306-91F1-2BF6343C0AB9}"/>
              </a:ext>
            </a:extLst>
          </p:cNvPr>
          <p:cNvSpPr txBox="1"/>
          <p:nvPr/>
        </p:nvSpPr>
        <p:spPr>
          <a:xfrm>
            <a:off x="1788736" y="4661848"/>
            <a:ext cx="4782720" cy="646331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12 </a:t>
            </a:r>
            <a:r>
              <a:rPr lang="en-US" b="1" dirty="0" err="1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Ph.D</a:t>
            </a:r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/D.M.A./M.A programs including </a:t>
            </a:r>
          </a:p>
          <a:p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acting/directing, dance studies, and design.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E20CD6-F9B3-F197-FB18-32836DC6DD24}"/>
              </a:ext>
            </a:extLst>
          </p:cNvPr>
          <p:cNvSpPr txBox="1"/>
          <p:nvPr/>
        </p:nvSpPr>
        <p:spPr>
          <a:xfrm>
            <a:off x="7640639" y="5032359"/>
            <a:ext cx="4183068" cy="369332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Black Condensed"/>
                <a:cs typeface="Helvetica Neue Black Condensed"/>
              </a:rPr>
              <a:t>COLLEGE OF VISUAL &amp; PERFORMING ARTS 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84AEF7-DDAB-ABBA-1A6A-5ED9B014ADB5}"/>
              </a:ext>
            </a:extLst>
          </p:cNvPr>
          <p:cNvSpPr txBox="1"/>
          <p:nvPr/>
        </p:nvSpPr>
        <p:spPr>
          <a:xfrm>
            <a:off x="6733875" y="5470978"/>
            <a:ext cx="5197898" cy="646331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Ph.D. Fine Arts Doctoral Program, certificates in </a:t>
            </a:r>
          </a:p>
          <a:p>
            <a:r>
              <a:rPr lang="en-US" b="1" dirty="0"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  <a:solidFill>
                  <a:srgbClr val="1B1B1B"/>
                </a:solidFill>
                <a:latin typeface="Helvetica Neue Light"/>
              </a:rPr>
              <a:t>Arts Entrepreneurism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5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843-E036-6DC0-6435-8E5158807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m_arch_01bw.jpg">
            <a:extLst>
              <a:ext uri="{FF2B5EF4-FFF2-40B4-BE49-F238E27FC236}">
                <a16:creationId xmlns:a16="http://schemas.microsoft.com/office/drawing/2014/main" id="{0CC59E82-F8AB-144A-796C-E5716CF8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/>
          <a:stretch/>
        </p:blipFill>
        <p:spPr>
          <a:xfrm>
            <a:off x="2848" y="0"/>
            <a:ext cx="4605122" cy="6858000"/>
          </a:xfrm>
          <a:prstGeom prst="rect">
            <a:avLst/>
          </a:prstGeom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A0376D9D-1666-7626-3EDE-FDFC8B23B88B}"/>
              </a:ext>
            </a:extLst>
          </p:cNvPr>
          <p:cNvSpPr/>
          <p:nvPr/>
        </p:nvSpPr>
        <p:spPr>
          <a:xfrm flipH="1">
            <a:off x="952520" y="0"/>
            <a:ext cx="4538878" cy="685800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534531B-B062-C0DB-116F-3A7615841ABD}"/>
              </a:ext>
            </a:extLst>
          </p:cNvPr>
          <p:cNvSpPr/>
          <p:nvPr/>
        </p:nvSpPr>
        <p:spPr>
          <a:xfrm flipV="1">
            <a:off x="6129122" y="0"/>
            <a:ext cx="4538878" cy="685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_temp_dynamic-2.png">
            <a:extLst>
              <a:ext uri="{FF2B5EF4-FFF2-40B4-BE49-F238E27FC236}">
                <a16:creationId xmlns:a16="http://schemas.microsoft.com/office/drawing/2014/main" id="{D633EE37-28F6-44B1-D380-384E41408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48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70690-AD8D-9095-677F-27BFC53F4274}"/>
              </a:ext>
            </a:extLst>
          </p:cNvPr>
          <p:cNvSpPr txBox="1"/>
          <p:nvPr/>
        </p:nvSpPr>
        <p:spPr>
          <a:xfrm>
            <a:off x="4739944" y="1086677"/>
            <a:ext cx="6499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Black Condensed"/>
                <a:cs typeface="Helvetica Neue Black Condensed"/>
              </a:rPr>
              <a:t>GOVERNMENT RELATIONS AT TTU: </a:t>
            </a:r>
          </a:p>
          <a:p>
            <a:r>
              <a:rPr lang="en-US" sz="3600" dirty="0">
                <a:latin typeface="Helvetica Neue Black Condensed"/>
                <a:cs typeface="Helvetica Neue Black Condensed"/>
              </a:rPr>
              <a:t>STRUCTURE &amp; PROCESS 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C2942-32FB-86DF-7907-4EDC1019983A}"/>
              </a:ext>
            </a:extLst>
          </p:cNvPr>
          <p:cNvSpPr txBox="1"/>
          <p:nvPr/>
        </p:nvSpPr>
        <p:spPr>
          <a:xfrm>
            <a:off x="4072221" y="2653847"/>
            <a:ext cx="77572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Priorities set by executive leadership: President, Provost,</a:t>
            </a:r>
          </a:p>
          <a:p>
            <a:r>
              <a:rPr lang="en-US" sz="2500" dirty="0">
                <a:latin typeface="Helvetica Neue Black Condensed"/>
                <a:cs typeface="Helvetica Neue Black Condensed"/>
              </a:rPr>
              <a:t>VP for Research, &amp; CEO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2A18E-EEAD-545B-57B9-2C9573075539}"/>
              </a:ext>
            </a:extLst>
          </p:cNvPr>
          <p:cNvSpPr txBox="1"/>
          <p:nvPr/>
        </p:nvSpPr>
        <p:spPr>
          <a:xfrm>
            <a:off x="4072221" y="3882462"/>
            <a:ext cx="84587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Helvetica Neue Black Condensed"/>
                <a:cs typeface="Helvetica Neue Black Condensed"/>
              </a:rPr>
              <a:t>Government Relations team: acts as liaison between the </a:t>
            </a:r>
          </a:p>
          <a:p>
            <a:r>
              <a:rPr lang="en-US" sz="2500" dirty="0">
                <a:latin typeface="Helvetica Neue Black Condensed"/>
                <a:cs typeface="Helvetica Neue Black Condensed"/>
              </a:rPr>
              <a:t>Texas Tech System and elected officials at the federal and state levels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27936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C2E48B29A73048A690F64CF5D5DEC5" ma:contentTypeVersion="0" ma:contentTypeDescription="Create a new document." ma:contentTypeScope="" ma:versionID="01971ad3c3bfc18343f57b785baf57c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410C98-407C-4596-B496-CFFD4212B82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8AF8FA4-E3F4-4B41-B39F-0D3D83EEA2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934E8B5-56ED-430B-B0EA-FAD7DC2967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675</Words>
  <Application>Microsoft Macintosh PowerPoint</Application>
  <PresentationFormat>Widescreen</PresentationFormat>
  <Paragraphs>89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Helvetica Neue Black Condensed</vt:lpstr>
      <vt:lpstr>Helvetica Neue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Chelsea</dc:creator>
  <cp:lastModifiedBy>Phillips, Robin</cp:lastModifiedBy>
  <cp:revision>31</cp:revision>
  <dcterms:created xsi:type="dcterms:W3CDTF">2015-01-23T16:11:43Z</dcterms:created>
  <dcterms:modified xsi:type="dcterms:W3CDTF">2024-01-28T17:33:00Z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0x0101004CC2E48B29A73048A690F64CF5D5DEC5</vt:lpwstr>
  </property>
</Properties>
</file>