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6" r:id="rId1"/>
  </p:sldMasterIdLst>
  <p:sldIdLst>
    <p:sldId id="257" r:id="rId2"/>
    <p:sldId id="264" r:id="rId3"/>
    <p:sldId id="260" r:id="rId4"/>
    <p:sldId id="274" r:id="rId5"/>
    <p:sldId id="262" r:id="rId6"/>
    <p:sldId id="263" r:id="rId7"/>
    <p:sldId id="265" r:id="rId8"/>
    <p:sldId id="267" r:id="rId9"/>
    <p:sldId id="269" r:id="rId10"/>
    <p:sldId id="268" r:id="rId11"/>
    <p:sldId id="273" r:id="rId12"/>
    <p:sldId id="266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Parent Giving Totals (in millions)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UVA</c:v>
                </c:pt>
                <c:pt idx="1">
                  <c:v>CU Boulder</c:v>
                </c:pt>
                <c:pt idx="2">
                  <c:v>Cal</c:v>
                </c:pt>
                <c:pt idx="3">
                  <c:v>Michigan</c:v>
                </c:pt>
                <c:pt idx="4">
                  <c:v>Oregon</c:v>
                </c:pt>
                <c:pt idx="5">
                  <c:v>Oregon State</c:v>
                </c:pt>
                <c:pt idx="6">
                  <c:v>Washington</c:v>
                </c:pt>
                <c:pt idx="7">
                  <c:v>UNC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</c:v>
                </c:pt>
                <c:pt idx="1">
                  <c:v>32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0-47E6-81A2-C252853C3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UVA</c:v>
                </c:pt>
                <c:pt idx="1">
                  <c:v>CU Boulder</c:v>
                </c:pt>
                <c:pt idx="2">
                  <c:v>Cal</c:v>
                </c:pt>
                <c:pt idx="3">
                  <c:v>Michigan</c:v>
                </c:pt>
                <c:pt idx="4">
                  <c:v>Oregon</c:v>
                </c:pt>
                <c:pt idx="5">
                  <c:v>Oregon State</c:v>
                </c:pt>
                <c:pt idx="6">
                  <c:v>Washington</c:v>
                </c:pt>
                <c:pt idx="7">
                  <c:v>UNC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24</c:v>
                </c:pt>
                <c:pt idx="1">
                  <c:v>13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A0-47E6-81A2-C252853C39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UVA</c:v>
                </c:pt>
                <c:pt idx="1">
                  <c:v>CU Boulder</c:v>
                </c:pt>
                <c:pt idx="2">
                  <c:v>Cal</c:v>
                </c:pt>
                <c:pt idx="3">
                  <c:v>Michigan</c:v>
                </c:pt>
                <c:pt idx="4">
                  <c:v>Oregon</c:v>
                </c:pt>
                <c:pt idx="5">
                  <c:v>Oregon State</c:v>
                </c:pt>
                <c:pt idx="6">
                  <c:v>Washington</c:v>
                </c:pt>
                <c:pt idx="7">
                  <c:v>UNC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29</c:v>
                </c:pt>
                <c:pt idx="1">
                  <c:v>14</c:v>
                </c:pt>
                <c:pt idx="2">
                  <c:v>26</c:v>
                </c:pt>
                <c:pt idx="3">
                  <c:v>7</c:v>
                </c:pt>
                <c:pt idx="4">
                  <c:v>5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A0-47E6-81A2-C252853C3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2899312"/>
        <c:axId val="1152902640"/>
      </c:barChart>
      <c:catAx>
        <c:axId val="115289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902640"/>
        <c:crosses val="autoZero"/>
        <c:auto val="1"/>
        <c:lblAlgn val="ctr"/>
        <c:lblOffset val="100"/>
        <c:noMultiLvlLbl val="0"/>
      </c:catAx>
      <c:valAx>
        <c:axId val="115290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89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C6F2-AB87-C0B6-3EDB-F25807639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9EBDC-CFC1-3FFF-1F18-592BC0AED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F9DB-5D0C-F63C-8B66-9D2AE85C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E57B1-9AA2-FC77-AF13-8B295232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CE405-8F0E-98B6-A7E4-011EF7B6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3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A9680-63DE-181F-1F53-309A4677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B3967-7DE8-F249-2537-9C9E3F9E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29D95-7263-0D29-51C5-1B479B856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B27D3-E3C1-FB10-7676-940A40D98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5DBA9-F906-302D-BD88-B5298443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3E89F6-4944-3847-413E-3402AB6A8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FD75C-8668-95A9-B3C9-FE275C460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532CB-3FA6-6078-8B5C-C4609CD2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7EEE-27B0-CEA6-3C8A-85B6C7381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9B30C-44DA-7A7A-FF65-7A9AEF6F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0D60D7-DBBC-D048-97C0-8F0799F05A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013173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718EE-DCBC-6B40-89DB-6DACC21F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7" y="3329609"/>
            <a:ext cx="11019183" cy="200770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65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089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250A-A5BA-009E-FB35-995C2D92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9322-032B-00DC-E459-F8574B7C0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ED277-6C43-66F4-2686-727827128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79A7F-8A75-67D9-1F00-3E49F338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BCF6F-6694-E91D-A41F-827C9D0F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1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208-036E-02FB-FABC-E224964C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53CFB-BA23-A63E-CD11-1D6A39DAE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604E-6C96-4360-58DD-95786411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527A1-5A61-387A-9802-29DE50A2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11C80-1202-47D9-6A92-75F1E17BD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5724-AB30-0C6B-5E9F-3B30C3A5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1794-5DB5-2150-EC9B-A3B2F0935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384F4-96DD-2D9D-9E4B-2CBFE5401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009FE-BDF7-927D-DAD7-597421BD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41B0E-146C-9A16-287C-080D00FF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07028-F16A-4E56-3F92-34539887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0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9739-2946-15B0-B1ED-57C800B1B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160E0-426E-8F1D-959C-87F8E1DF7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0A4BF-982D-79BD-FC61-13D9AEFF2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3ED7A3-CB73-223D-EC66-641DD90A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5659A-18C4-C23E-B284-ABB78EA16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8F553C-08B2-4066-27AB-61F5214C2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4A436B-2C46-1C93-A169-60096DF0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C2E5A-B436-DD4C-DE46-3AA845D9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C12E-BA7A-CED5-8782-D2660E84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5743F-D6A7-D23F-6C91-B983DDB3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19F50-C129-4B00-0D1A-7815350F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9B9F3-A29E-B349-61E1-E5D042A6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3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EF656-FD07-78E6-16F4-FC22CBF7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98142-8630-F9D8-5A44-3CF8B485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50952-853E-5CC2-1875-9043C9CD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981C-919A-F26A-4A7D-B26C3805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355A-142F-8A7C-AAA6-A92EF96E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5BDFF-0510-2220-5CED-723721D0F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85318-24FD-9A7A-29C3-AE99B6C1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1000E-AFEA-6256-CFC4-45EB80F1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012A8-E0E1-DCE8-085C-04A9812B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BC2C-A369-8BFF-313F-7732E69BA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A62E1-02EA-8D36-1BE3-498BACAB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A886E-D1F5-E4E4-5C97-F83B02EFD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B845A-CD43-DEC1-444A-9319828C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07F6-CDE9-40A7-82DE-EC1F51952CB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12ABC-FA78-8E77-19FC-0B7943CC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F5CC3-26CF-C1A9-68C8-11B7F569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B5A-42A8-4344-8506-96D126E3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4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B5D1B9-9ED5-1CE7-6A86-B0850F4D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B2880-68E2-B24C-679E-70338C649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65C5C-A3CF-8F0E-93A6-56E14D7EE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8609-610D-7C48-849D-33FE2177FFE8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72383-101D-0289-3FA0-4DF5E9C3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60A8A-329A-3133-ECC1-F0438F3DE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87722-51FE-EF4B-9E63-E4695586A27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1B0868B-F958-D13A-E266-EA329E9F9A5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1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5AFDE-5DDE-4D41-9D46-31E7A3C9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Building and Sustaining a Parent Giving Program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81E1E5D-C4B5-9748-8E04-B9866A7F9A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Michelle Glenn CFRE</a:t>
            </a:r>
          </a:p>
          <a:p>
            <a:pPr marL="0" indent="0" algn="ctr">
              <a:buNone/>
            </a:pPr>
            <a:r>
              <a:rPr lang="en-US" sz="3600" b="1" dirty="0"/>
              <a:t>Senior Executive Director of Advancement </a:t>
            </a:r>
          </a:p>
          <a:p>
            <a:pPr marL="0" indent="0" algn="ctr">
              <a:buNone/>
            </a:pPr>
            <a:r>
              <a:rPr lang="en-US" sz="3600" b="1" dirty="0"/>
              <a:t>University of Utah </a:t>
            </a:r>
          </a:p>
        </p:txBody>
      </p:sp>
    </p:spTree>
    <p:extLst>
      <p:ext uri="{BB962C8B-B14F-4D97-AF65-F5344CB8AC3E}">
        <p14:creationId xmlns:p14="http://schemas.microsoft.com/office/powerpoint/2010/main" val="67156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AAFEF-965A-ECC8-7CAC-82D48ED9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02336"/>
            <a:ext cx="10142156" cy="139903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Entry Points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51CF0-5D78-B393-BFBC-24B61CECA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918" y="2295144"/>
            <a:ext cx="10515600" cy="33649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Contact the sooner the better</a:t>
            </a:r>
          </a:p>
          <a:p>
            <a:r>
              <a:rPr lang="en-US" dirty="0"/>
              <a:t>Private receptions for parents either week of move in or in select region </a:t>
            </a:r>
          </a:p>
          <a:p>
            <a:r>
              <a:rPr lang="en-US" dirty="0"/>
              <a:t>Outreach to parents when on campus for orientation</a:t>
            </a:r>
          </a:p>
          <a:p>
            <a:r>
              <a:rPr lang="en-US" dirty="0"/>
              <a:t>1-1 visits with parents during 1</a:t>
            </a:r>
            <a:r>
              <a:rPr lang="en-US" baseline="30000" dirty="0"/>
              <a:t>st</a:t>
            </a:r>
            <a:r>
              <a:rPr lang="en-US" dirty="0"/>
              <a:t> semester/quarter (THIS IS CRITICAL)</a:t>
            </a:r>
          </a:p>
          <a:p>
            <a:r>
              <a:rPr lang="en-US" dirty="0"/>
              <a:t>Parent and Family Weekends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2A19-02A4-31D4-0FDF-72201335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96" y="521462"/>
            <a:ext cx="10515600" cy="95097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Engagement Opportunities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B7C61-654E-293D-5A39-7F4C623C4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691640"/>
            <a:ext cx="10515600" cy="416941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Mentor, guest lecturer</a:t>
            </a:r>
          </a:p>
          <a:p>
            <a:r>
              <a:rPr lang="en-US" sz="2600" dirty="0"/>
              <a:t>Volunteer </a:t>
            </a:r>
          </a:p>
          <a:p>
            <a:pPr lvl="1"/>
            <a:r>
              <a:rPr lang="en-US" sz="2600" dirty="0"/>
              <a:t>Call prospective students or parents </a:t>
            </a:r>
          </a:p>
          <a:p>
            <a:pPr lvl="1"/>
            <a:r>
              <a:rPr lang="en-US" sz="2600" dirty="0"/>
              <a:t>Host parent gatherings</a:t>
            </a:r>
          </a:p>
          <a:p>
            <a:r>
              <a:rPr lang="en-US" sz="2600" dirty="0"/>
              <a:t>Advisory Board</a:t>
            </a:r>
          </a:p>
          <a:p>
            <a:pPr lvl="1"/>
            <a:r>
              <a:rPr lang="en-US" sz="2600" dirty="0"/>
              <a:t>Pros: diverse voice to existing volunteer board; giving minimum</a:t>
            </a:r>
          </a:p>
          <a:p>
            <a:pPr lvl="1"/>
            <a:r>
              <a:rPr lang="en-US" sz="2600" dirty="0"/>
              <a:t>Con: will likely lose interest once child has graduated</a:t>
            </a:r>
          </a:p>
          <a:p>
            <a:r>
              <a:rPr lang="en-US" sz="2600" dirty="0"/>
              <a:t>Parent Leadership Council</a:t>
            </a:r>
          </a:p>
          <a:p>
            <a:pPr lvl="1"/>
            <a:r>
              <a:rPr lang="en-US" sz="2600" dirty="0"/>
              <a:t>Pros: parents meet other parents and share experiences; giving minimum</a:t>
            </a:r>
          </a:p>
          <a:p>
            <a:pPr lvl="1"/>
            <a:r>
              <a:rPr lang="en-US" sz="2600" dirty="0"/>
              <a:t>Cons: time consuming; questionable ROI, forum for complaints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4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D0B5-BCE9-F520-C0D3-F063B0E7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34" y="649478"/>
            <a:ext cx="10407332" cy="106045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Pilot Program @University of Utah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66965-E4DD-8C2F-C9C1-82963675D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76"/>
            <a:ext cx="10515600" cy="3693922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Three smaller colleges on main campus</a:t>
            </a:r>
          </a:p>
          <a:p>
            <a:r>
              <a:rPr lang="en-US" sz="3400" dirty="0"/>
              <a:t>Suppressed freshman parents from mailings </a:t>
            </a:r>
          </a:p>
          <a:p>
            <a:r>
              <a:rPr lang="en-US" sz="3400" dirty="0"/>
              <a:t>Sent parent data to college development director</a:t>
            </a:r>
          </a:p>
          <a:p>
            <a:r>
              <a:rPr lang="en-US" sz="3400" dirty="0"/>
              <a:t>Given first semester to conduct outreach/qualification</a:t>
            </a:r>
          </a:p>
          <a:p>
            <a:endParaRPr lang="en-US" sz="3400" dirty="0"/>
          </a:p>
          <a:p>
            <a:pPr marL="0" indent="0">
              <a:buNone/>
            </a:pPr>
            <a:r>
              <a:rPr lang="en-US" sz="3400" dirty="0"/>
              <a:t>Results:</a:t>
            </a:r>
          </a:p>
          <a:p>
            <a:r>
              <a:rPr lang="en-US" sz="3400" dirty="0"/>
              <a:t>Honors College created parent giving circle to support differential tuition</a:t>
            </a:r>
          </a:p>
          <a:p>
            <a:r>
              <a:rPr lang="en-US" sz="3400" dirty="0"/>
              <a:t>Secured eight gifts @ $2,000/each and added major gift prospects to portfolio</a:t>
            </a:r>
          </a:p>
          <a:p>
            <a:r>
              <a:rPr lang="en-US" sz="3400" dirty="0"/>
              <a:t>Parents Circle invited to lectures, volunteer opportunities @ Honors Choice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3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31DF-3111-5EA5-5DFC-39EAF0C60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0606"/>
            <a:ext cx="10515600" cy="93268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Pitfalls to Avoid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4EDA-D5D5-78F7-FF5B-5C323A4F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544" y="1728216"/>
            <a:ext cx="10431844" cy="4132834"/>
          </a:xfrm>
        </p:spPr>
        <p:txBody>
          <a:bodyPr>
            <a:normAutofit fontScale="92500"/>
          </a:bodyPr>
          <a:lstStyle/>
          <a:p>
            <a:r>
              <a:rPr lang="en-US" dirty="0"/>
              <a:t>Parents offering large sums of cash in exchange for younger child’s admittance</a:t>
            </a:r>
          </a:p>
          <a:p>
            <a:r>
              <a:rPr lang="en-US" dirty="0"/>
              <a:t>Waiting until child is about to graduate before engaging parent</a:t>
            </a:r>
          </a:p>
          <a:p>
            <a:pPr lvl="1"/>
            <a:r>
              <a:rPr lang="en-US" dirty="0"/>
              <a:t>Ex: “You must be so excited for Sue. How about creating a scholarship in her name? We’ve never met before but I’m a development officer.”</a:t>
            </a:r>
          </a:p>
          <a:p>
            <a:r>
              <a:rPr lang="en-US" dirty="0"/>
              <a:t>Don’t become a help line for grievances and problem solving</a:t>
            </a:r>
          </a:p>
          <a:p>
            <a:pPr lvl="1"/>
            <a:r>
              <a:rPr lang="en-US" dirty="0"/>
              <a:t>Ex: “Johnny got kicked out of the dorms. Help!”</a:t>
            </a:r>
          </a:p>
          <a:p>
            <a:pPr lvl="1"/>
            <a:r>
              <a:rPr lang="en-US" dirty="0"/>
              <a:t>Avoid the FERPA rabbit hole</a:t>
            </a:r>
          </a:p>
          <a:p>
            <a:pPr lvl="1"/>
            <a:r>
              <a:rPr lang="en-US" dirty="0"/>
              <a:t>Offer to refer parents to the appropriate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1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D8823-E8B6-F40E-BA52-E778E493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63040"/>
            <a:ext cx="1019702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9404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910F-6E46-E746-AC62-505A0861D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962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Is a parent giving program worth it?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533D32B-8AB2-BE6A-76AB-49022EC8A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201293"/>
              </p:ext>
            </p:extLst>
          </p:nvPr>
        </p:nvGraphicFramePr>
        <p:xfrm>
          <a:off x="838200" y="2007033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3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0B500-CAD9-7447-BF07-90516FA9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10683821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Internal Obstacles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C3FEE-C03F-6642-8A18-6F07F3E1A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9265" y="2862072"/>
            <a:ext cx="10012680" cy="25511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University Admissions Office/Enrollment Management to obtain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Student Affairs fundraisers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Your School’s/College’s Admissions Office to obtain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D160-748C-D50F-F20C-3603B59D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FERPA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F8A1A-7E24-8C23-DD8B-20D2DC0D7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Family Educational Rights and Privacy Act 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 1974 (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FERPA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 the 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Buckley Amendment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is a </a:t>
            </a:r>
            <a:r>
              <a:rPr lang="en-US" sz="28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United States federal law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that governs the access to educational information and records by public entities such as potential employers, publicly funded educational institutions, and foreign governments.</a:t>
            </a:r>
            <a:b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br>
              <a:rPr lang="en-US" sz="2800" dirty="0">
                <a:solidFill>
                  <a:srgbClr val="202122"/>
                </a:solidFill>
                <a:latin typeface="Arial" panose="020B0604020202020204" pitchFamily="34" charset="0"/>
              </a:rPr>
            </a:b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Other regulations under this Act allow for greater disclosures of personal and directory student identifying information and regulate disclosure of student IDs and e-mail addresses.</a:t>
            </a:r>
            <a:r>
              <a:rPr lang="en-US" sz="2800" b="0" i="0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 example, schools may provide external companies with a student's personally identifiable information without the student's consent.</a:t>
            </a:r>
            <a:br>
              <a:rPr 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0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D822F8-73D7-974B-A9BE-9B9A9F7F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FERPA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56D543-50EF-474D-926D-135568D55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FERPA does not prevent the sharing of student contact information with internal sources</a:t>
            </a:r>
          </a:p>
          <a:p>
            <a:r>
              <a:rPr lang="en-US" dirty="0"/>
              <a:t>Fundraisers do not have access to student records that contain information that would potentially violate FERPA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3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E3D06D-9D0A-E34E-A520-2ADB44C2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7512"/>
            <a:ext cx="10261028" cy="117043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Perceived “Ownership” of Parents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5448A6-D111-C145-8A1F-23B79434C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2" y="2322576"/>
            <a:ext cx="10596436" cy="3538474"/>
          </a:xfrm>
        </p:spPr>
        <p:txBody>
          <a:bodyPr>
            <a:normAutofit/>
          </a:bodyPr>
          <a:lstStyle/>
          <a:p>
            <a:r>
              <a:rPr lang="en-US" sz="2800" dirty="0"/>
              <a:t>Student Affairs, similar to college-based fundraisers with alumni, may think of parents as “theirs”</a:t>
            </a:r>
          </a:p>
          <a:p>
            <a:r>
              <a:rPr lang="en-US" sz="2800" dirty="0"/>
              <a:t>Negotiate on timing of outreach (before or after classes start, once acceptance letters are returned, etc.)</a:t>
            </a:r>
          </a:p>
          <a:p>
            <a:r>
              <a:rPr lang="en-US" sz="2800" dirty="0"/>
              <a:t>Try to avoid strict rules such as pre-approval of parent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7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EFBB-F9EA-3C99-5E46-9075DE05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Alumni vs Parent Fundraising - What’s the Difference?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DDA4-1C15-0FFB-F693-8723E58C1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971800"/>
            <a:ext cx="10587292" cy="288925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Accelerated cultivation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Parents primarily interested in student life issues or their child’s area of study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Once student graduates, most parent giving 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4031-0102-26A4-FFE2-28602BA9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3816"/>
            <a:ext cx="10515600" cy="124358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Getting parent data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726A2-7870-BE83-5871-F648E7A47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2770632"/>
            <a:ext cx="10515600" cy="3090418"/>
          </a:xfrm>
        </p:spPr>
        <p:txBody>
          <a:bodyPr/>
          <a:lstStyle/>
          <a:p>
            <a:r>
              <a:rPr lang="en-US" dirty="0"/>
              <a:t>Every university’s enrollment system is different</a:t>
            </a:r>
          </a:p>
          <a:p>
            <a:r>
              <a:rPr lang="en-US" dirty="0"/>
              <a:t>Some track high school information</a:t>
            </a:r>
          </a:p>
          <a:p>
            <a:r>
              <a:rPr lang="en-US" dirty="0"/>
              <a:t>Some track next of kin/emergency contact</a:t>
            </a:r>
          </a:p>
          <a:p>
            <a:r>
              <a:rPr lang="en-US" dirty="0"/>
              <a:t>Some track nothing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6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5365-F04F-345F-8DAE-F9DF59C4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Which parents should I target?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6F1A2-65F5-810A-CEB8-035DC93F9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3355848"/>
            <a:ext cx="10515600" cy="2505202"/>
          </a:xfrm>
        </p:spPr>
        <p:txBody>
          <a:bodyPr/>
          <a:lstStyle/>
          <a:p>
            <a:r>
              <a:rPr lang="en-US" dirty="0"/>
              <a:t>Children who went to private school</a:t>
            </a:r>
          </a:p>
          <a:p>
            <a:pPr lvl="1"/>
            <a:r>
              <a:rPr lang="en-US" sz="3200" dirty="0"/>
              <a:t>Parents already in a pattern of giving back</a:t>
            </a:r>
          </a:p>
          <a:p>
            <a:pPr lvl="1"/>
            <a:r>
              <a:rPr lang="en-US" sz="3200" dirty="0"/>
              <a:t>Tuition is often higher than what they are paying for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1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601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Building and Sustaining a Parent Giving Program</vt:lpstr>
      <vt:lpstr>Is a parent giving program worth it?</vt:lpstr>
      <vt:lpstr>Internal Obstacles</vt:lpstr>
      <vt:lpstr>FERPA</vt:lpstr>
      <vt:lpstr>FERPA</vt:lpstr>
      <vt:lpstr>Perceived “Ownership” of Parents</vt:lpstr>
      <vt:lpstr>Alumni vs Parent Fundraising - What’s the Difference?</vt:lpstr>
      <vt:lpstr>Getting parent data</vt:lpstr>
      <vt:lpstr>Which parents should I target?</vt:lpstr>
      <vt:lpstr>Entry Points</vt:lpstr>
      <vt:lpstr>Engagement Opportunities</vt:lpstr>
      <vt:lpstr>Pilot Program @University of Utah</vt:lpstr>
      <vt:lpstr>Pitfalls to Avoid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Titensor</dc:creator>
  <cp:lastModifiedBy>Michelle Glenn</cp:lastModifiedBy>
  <cp:revision>25</cp:revision>
  <dcterms:created xsi:type="dcterms:W3CDTF">2019-01-03T16:39:32Z</dcterms:created>
  <dcterms:modified xsi:type="dcterms:W3CDTF">2023-01-25T22:41:37Z</dcterms:modified>
</cp:coreProperties>
</file>