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3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5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3/29/2021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Fundraising Metrics: Measure With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James M. Langley</a:t>
            </a:r>
          </a:p>
          <a:p>
            <a:r>
              <a:rPr lang="en-US" dirty="0"/>
              <a:t>President , Langley Innovations</a:t>
            </a:r>
          </a:p>
          <a:p>
            <a:r>
              <a:rPr lang="en-US" dirty="0"/>
              <a:t>March 30, 2021</a:t>
            </a:r>
          </a:p>
        </p:txBody>
      </p:sp>
      <p:pic>
        <p:nvPicPr>
          <p:cNvPr id="4" name="Picture 3" descr="sit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4" y="621073"/>
            <a:ext cx="4824410" cy="16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Fundraising Metrics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metrics</a:t>
            </a:r>
          </a:p>
          <a:p>
            <a:pPr lvl="1"/>
            <a:r>
              <a:rPr lang="en-US" dirty="0"/>
              <a:t>Prospects determined objectively</a:t>
            </a:r>
          </a:p>
          <a:p>
            <a:pPr lvl="1"/>
            <a:r>
              <a:rPr lang="en-US" dirty="0"/>
              <a:t>Distributed equitably </a:t>
            </a:r>
          </a:p>
          <a:p>
            <a:pPr lvl="1"/>
            <a:r>
              <a:rPr lang="en-US" dirty="0"/>
              <a:t>Fundraisers coached and equipped </a:t>
            </a:r>
          </a:p>
          <a:p>
            <a:pPr lvl="1"/>
            <a:r>
              <a:rPr lang="en-US" dirty="0"/>
              <a:t>Monitor phase and flow</a:t>
            </a:r>
          </a:p>
          <a:p>
            <a:pPr lvl="2"/>
            <a:r>
              <a:rPr lang="en-US" dirty="0"/>
              <a:t>At least 80 percent current donors</a:t>
            </a:r>
          </a:p>
          <a:p>
            <a:pPr lvl="2"/>
            <a:r>
              <a:rPr lang="en-US" dirty="0"/>
              <a:t>Allow to tier portfolio to focus on those with strongest combination of propensity and capacity</a:t>
            </a:r>
          </a:p>
          <a:p>
            <a:pPr lvl="2"/>
            <a:r>
              <a:rPr lang="en-US" dirty="0"/>
              <a:t>New donor acquisition </a:t>
            </a:r>
            <a:r>
              <a:rPr lang="mr-IN" dirty="0"/>
              <a:t>–</a:t>
            </a:r>
            <a:r>
              <a:rPr lang="en-US" dirty="0"/>
              <a:t> team approach</a:t>
            </a:r>
          </a:p>
        </p:txBody>
      </p:sp>
    </p:spTree>
    <p:extLst>
      <p:ext uri="{BB962C8B-B14F-4D97-AF65-F5344CB8AC3E}">
        <p14:creationId xmlns:p14="http://schemas.microsoft.com/office/powerpoint/2010/main" val="366241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 Metrics</a:t>
            </a:r>
          </a:p>
          <a:p>
            <a:pPr lvl="1"/>
            <a:r>
              <a:rPr lang="en-US" dirty="0"/>
              <a:t>Not imposed on fundraisers</a:t>
            </a:r>
          </a:p>
          <a:p>
            <a:pPr lvl="1"/>
            <a:r>
              <a:rPr lang="en-US" dirty="0"/>
              <a:t>Based on high but reasonable expectations</a:t>
            </a:r>
          </a:p>
          <a:p>
            <a:pPr lvl="1"/>
            <a:r>
              <a:rPr lang="en-US" dirty="0"/>
              <a:t>Derived from real donor behaviors </a:t>
            </a:r>
            <a:r>
              <a:rPr lang="mr-IN" dirty="0"/>
              <a:t>–</a:t>
            </a:r>
            <a:r>
              <a:rPr lang="en-US" dirty="0"/>
              <a:t> in your culture and similar cultures</a:t>
            </a:r>
          </a:p>
          <a:p>
            <a:pPr lvl="1"/>
            <a:r>
              <a:rPr lang="en-US" dirty="0"/>
              <a:t>A part of an experiment </a:t>
            </a:r>
            <a:r>
              <a:rPr lang="mr-IN" dirty="0"/>
              <a:t>–</a:t>
            </a:r>
            <a:r>
              <a:rPr lang="en-US" dirty="0"/>
              <a:t> to test, to try, to see what we learn, and to refine as we go</a:t>
            </a:r>
          </a:p>
          <a:p>
            <a:pPr lvl="1"/>
            <a:r>
              <a:rPr lang="en-US" dirty="0"/>
              <a:t>If metrics never change, 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59503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Fundraising Metrics</a:t>
            </a:r>
          </a:p>
        </p:txBody>
      </p:sp>
      <p:pic>
        <p:nvPicPr>
          <p:cNvPr id="5" name="Content Placeholder 4" descr="Rocky Beach Light PSK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6" r="-6516"/>
          <a:stretch>
            <a:fillRect/>
          </a:stretch>
        </p:blipFill>
        <p:spPr>
          <a:xfrm rot="5400000">
            <a:off x="457200" y="1773936"/>
            <a:ext cx="4038600" cy="46238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Photos  by Peggy Killeen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  <a:p>
            <a:endParaRPr lang="en-US" dirty="0"/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773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Metrics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Principles</a:t>
            </a:r>
          </a:p>
          <a:p>
            <a:pPr lvl="1"/>
            <a:r>
              <a:rPr lang="en-US" dirty="0"/>
              <a:t>Measure we must</a:t>
            </a:r>
          </a:p>
          <a:p>
            <a:pPr lvl="2"/>
            <a:r>
              <a:rPr lang="en-US" dirty="0"/>
              <a:t>Coaching context</a:t>
            </a:r>
          </a:p>
          <a:p>
            <a:pPr lvl="3"/>
            <a:r>
              <a:rPr lang="en-US" dirty="0"/>
              <a:t>Don’t set the the bar so high only a lucky few can succeed</a:t>
            </a:r>
          </a:p>
          <a:p>
            <a:pPr lvl="3"/>
            <a:r>
              <a:rPr lang="en-US" dirty="0"/>
              <a:t>Don’t set the bar so low that no effort is required </a:t>
            </a:r>
          </a:p>
          <a:p>
            <a:pPr lvl="3"/>
            <a:r>
              <a:rPr lang="en-US" dirty="0"/>
              <a:t>Don’t set the bar and say, “Figure it out by yourself”</a:t>
            </a:r>
          </a:p>
          <a:p>
            <a:pPr lvl="3"/>
            <a:r>
              <a:rPr lang="en-US" dirty="0"/>
              <a:t>Don’t say, “If you don’t make the mark, you’re off the team.” </a:t>
            </a:r>
          </a:p>
          <a:p>
            <a:pPr lvl="3"/>
            <a:r>
              <a:rPr lang="en-US" dirty="0"/>
              <a:t>Do say, “Try, practice, learn.”</a:t>
            </a:r>
          </a:p>
          <a:p>
            <a:pPr lvl="3"/>
            <a:r>
              <a:rPr lang="en-US" dirty="0"/>
              <a:t>Do try to bring out the best in each person</a:t>
            </a:r>
          </a:p>
          <a:p>
            <a:pPr lvl="1"/>
            <a:endParaRPr lang="en-US" dirty="0"/>
          </a:p>
        </p:txBody>
      </p:sp>
      <p:pic>
        <p:nvPicPr>
          <p:cNvPr id="4" name="Content Placeholder 3" descr="beach climb PSK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6" r="-6516"/>
          <a:stretch>
            <a:fillRect/>
          </a:stretch>
        </p:blipFill>
        <p:spPr>
          <a:xfrm rot="5400000">
            <a:off x="457200" y="1773936"/>
            <a:ext cx="4038600" cy="4623816"/>
          </a:xfrm>
        </p:spPr>
      </p:pic>
    </p:spTree>
    <p:extLst>
      <p:ext uri="{BB962C8B-B14F-4D97-AF65-F5344CB8AC3E}">
        <p14:creationId xmlns:p14="http://schemas.microsoft.com/office/powerpoint/2010/main" val="39000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Metrics</a:t>
            </a:r>
          </a:p>
        </p:txBody>
      </p:sp>
      <p:pic>
        <p:nvPicPr>
          <p:cNvPr id="5" name="Content Placeholder 4" descr="Gull Facing Breakers PSK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5760"/>
          <a:stretch>
            <a:fillRect/>
          </a:stretch>
        </p:blipFill>
        <p:spPr>
          <a:xfrm rot="5400000">
            <a:off x="429332" y="1957941"/>
            <a:ext cx="4038600" cy="42558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be rooted in realism </a:t>
            </a:r>
          </a:p>
          <a:p>
            <a:pPr lvl="1"/>
            <a:r>
              <a:rPr lang="en-US" dirty="0"/>
              <a:t>New realities</a:t>
            </a:r>
          </a:p>
          <a:p>
            <a:pPr lvl="1"/>
            <a:r>
              <a:rPr lang="en-US" dirty="0"/>
              <a:t>Mature institutions </a:t>
            </a:r>
          </a:p>
          <a:p>
            <a:pPr lvl="2"/>
            <a:r>
              <a:rPr lang="en-US" dirty="0"/>
              <a:t>80 percent will come from current donors</a:t>
            </a:r>
          </a:p>
          <a:p>
            <a:pPr lvl="2"/>
            <a:r>
              <a:rPr lang="en-US" dirty="0"/>
              <a:t>80 percent of total giving will come from one percent of donors</a:t>
            </a:r>
          </a:p>
          <a:p>
            <a:pPr lvl="1"/>
            <a:r>
              <a:rPr lang="en-US" dirty="0"/>
              <a:t>New donor acquisition will be very tough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 Metrics</a:t>
            </a:r>
          </a:p>
        </p:txBody>
      </p:sp>
      <p:pic>
        <p:nvPicPr>
          <p:cNvPr id="5" name="Content Placeholder 4" descr="Long View Estuary PSK.pdf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52210"/>
          <a:stretch/>
        </p:blipFill>
        <p:spPr>
          <a:xfrm rot="5400000">
            <a:off x="1098265" y="1132173"/>
            <a:ext cx="2615975" cy="44838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Need to measure movement, progress</a:t>
            </a:r>
          </a:p>
          <a:p>
            <a:pPr lvl="1"/>
            <a:r>
              <a:rPr lang="en-US" dirty="0"/>
              <a:t>Contacts?</a:t>
            </a:r>
          </a:p>
          <a:p>
            <a:pPr lvl="1"/>
            <a:r>
              <a:rPr lang="en-US" dirty="0"/>
              <a:t>Dollars?</a:t>
            </a:r>
          </a:p>
          <a:p>
            <a:pPr lvl="1"/>
            <a:r>
              <a:rPr lang="en-US" dirty="0"/>
              <a:t>Cultivation?</a:t>
            </a:r>
          </a:p>
          <a:p>
            <a:pPr lvl="1"/>
            <a:r>
              <a:rPr lang="en-US" dirty="0"/>
              <a:t>Phases of decision making </a:t>
            </a:r>
          </a:p>
          <a:p>
            <a:pPr lvl="2"/>
            <a:r>
              <a:rPr lang="en-US" dirty="0"/>
              <a:t>Anatomies of fundraising successes</a:t>
            </a:r>
          </a:p>
          <a:p>
            <a:pPr lvl="2"/>
            <a:r>
              <a:rPr lang="en-US" dirty="0"/>
              <a:t>7-9 interactions, 18 months or more</a:t>
            </a:r>
          </a:p>
        </p:txBody>
      </p:sp>
    </p:spTree>
    <p:extLst>
      <p:ext uri="{BB962C8B-B14F-4D97-AF65-F5344CB8AC3E}">
        <p14:creationId xmlns:p14="http://schemas.microsoft.com/office/powerpoint/2010/main" val="212065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Fundraising Metrics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donors</a:t>
            </a:r>
          </a:p>
          <a:p>
            <a:pPr lvl="1"/>
            <a:r>
              <a:rPr lang="en-US" dirty="0"/>
              <a:t>Need objective criteria applied to prospects’ fundraising potential </a:t>
            </a:r>
          </a:p>
          <a:p>
            <a:pPr lvl="2"/>
            <a:r>
              <a:rPr lang="en-US" dirty="0"/>
              <a:t>Rank-ordered using predictive criteria </a:t>
            </a:r>
          </a:p>
          <a:p>
            <a:pPr lvl="2"/>
            <a:r>
              <a:rPr lang="en-US" dirty="0"/>
              <a:t>Giving potential based on highest gift not net worth</a:t>
            </a:r>
          </a:p>
          <a:p>
            <a:pPr lvl="2"/>
            <a:r>
              <a:rPr lang="en-US" dirty="0"/>
              <a:t>Equitable distribution across portfolios</a:t>
            </a:r>
          </a:p>
          <a:p>
            <a:pPr lvl="3"/>
            <a:r>
              <a:rPr lang="en-US" dirty="0"/>
              <a:t>Apples to apples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4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1-01-29 at 9.31.5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26" y="0"/>
            <a:ext cx="61214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Fundraising Metrics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Phase and Flow</a:t>
            </a:r>
          </a:p>
          <a:p>
            <a:pPr lvl="1"/>
            <a:r>
              <a:rPr lang="en-US" dirty="0"/>
              <a:t>Allows you to measure movement</a:t>
            </a:r>
          </a:p>
          <a:p>
            <a:pPr lvl="1"/>
            <a:r>
              <a:rPr lang="en-US" dirty="0"/>
              <a:t>Determine in which phase each donor in a portfolio is, work with DO to encourage donors forward</a:t>
            </a:r>
          </a:p>
          <a:p>
            <a:pPr lvl="1"/>
            <a:r>
              <a:rPr lang="en-US" dirty="0"/>
              <a:t>Have to do more than “keep in touch” to lift donors’ sights</a:t>
            </a:r>
          </a:p>
        </p:txBody>
      </p:sp>
      <p:pic>
        <p:nvPicPr>
          <p:cNvPr id="9" name="Content Placeholder 8" descr="Cove PSK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5760"/>
          <a:stretch>
            <a:fillRect/>
          </a:stretch>
        </p:blipFill>
        <p:spPr>
          <a:xfrm rot="5400000">
            <a:off x="457200" y="1773936"/>
            <a:ext cx="4038600" cy="4623816"/>
          </a:xfrm>
        </p:spPr>
      </p:pic>
    </p:spTree>
    <p:extLst>
      <p:ext uri="{BB962C8B-B14F-4D97-AF65-F5344CB8AC3E}">
        <p14:creationId xmlns:p14="http://schemas.microsoft.com/office/powerpoint/2010/main" val="355817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Fundraising Metrics</a:t>
            </a:r>
          </a:p>
        </p:txBody>
      </p:sp>
      <p:pic>
        <p:nvPicPr>
          <p:cNvPr id="5" name="Content Placeholder 4" descr="Solitary Fisherman PSK.pdf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"/>
          <a:stretch/>
        </p:blipFill>
        <p:spPr>
          <a:xfrm rot="5400000">
            <a:off x="387096" y="1844040"/>
            <a:ext cx="4038600" cy="448360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Fundraisers can’t do it all by themselves</a:t>
            </a:r>
          </a:p>
          <a:p>
            <a:pPr lvl="1"/>
            <a:r>
              <a:rPr lang="en-US" dirty="0"/>
              <a:t>Need more than vision</a:t>
            </a:r>
          </a:p>
          <a:p>
            <a:pPr lvl="1"/>
            <a:r>
              <a:rPr lang="en-US" dirty="0"/>
              <a:t>Where money will make significant, sustainable differences</a:t>
            </a:r>
          </a:p>
          <a:p>
            <a:pPr lvl="1"/>
            <a:r>
              <a:rPr lang="en-US" dirty="0"/>
              <a:t>Choices to offer donors that stand a good chance of resonating with their pre-existing convictions</a:t>
            </a:r>
          </a:p>
        </p:txBody>
      </p:sp>
    </p:spTree>
    <p:extLst>
      <p:ext uri="{BB962C8B-B14F-4D97-AF65-F5344CB8AC3E}">
        <p14:creationId xmlns:p14="http://schemas.microsoft.com/office/powerpoint/2010/main" val="181237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Fundraising Metrics</a:t>
            </a:r>
          </a:p>
        </p:txBody>
      </p:sp>
      <p:pic>
        <p:nvPicPr>
          <p:cNvPr id="5" name="Content Placeholder 4" descr="Gull PSK.pdf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6" r="-6516"/>
          <a:stretch>
            <a:fillRect/>
          </a:stretch>
        </p:blipFill>
        <p:spPr>
          <a:xfrm rot="5400000">
            <a:off x="457200" y="1773936"/>
            <a:ext cx="4038600" cy="46238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donor acquisition</a:t>
            </a:r>
          </a:p>
          <a:p>
            <a:pPr lvl="1"/>
            <a:r>
              <a:rPr lang="en-US" dirty="0"/>
              <a:t>Very tough to establish fair metrics</a:t>
            </a:r>
          </a:p>
          <a:p>
            <a:pPr lvl="2"/>
            <a:r>
              <a:rPr lang="en-US" dirty="0"/>
              <a:t>Objective prospect viability </a:t>
            </a:r>
          </a:p>
          <a:p>
            <a:pPr lvl="2"/>
            <a:r>
              <a:rPr lang="en-US" dirty="0"/>
              <a:t>Philanthropic patterns</a:t>
            </a:r>
          </a:p>
          <a:p>
            <a:pPr lvl="2"/>
            <a:r>
              <a:rPr lang="en-US" dirty="0"/>
              <a:t>Alignment with institutional strengths</a:t>
            </a:r>
          </a:p>
          <a:p>
            <a:pPr lvl="2"/>
            <a:r>
              <a:rPr lang="en-US" dirty="0"/>
              <a:t>Engaged by thought leader</a:t>
            </a:r>
          </a:p>
          <a:p>
            <a:pPr lvl="2"/>
            <a:r>
              <a:rPr lang="en-US" dirty="0"/>
              <a:t>Fundraiser as orchestrator </a:t>
            </a:r>
          </a:p>
          <a:p>
            <a:pPr lvl="2"/>
            <a:r>
              <a:rPr lang="en-US" dirty="0"/>
              <a:t>Arts have fewer major donor prospects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6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212</TotalTime>
  <Words>426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Corbel</vt:lpstr>
      <vt:lpstr>Wingdings</vt:lpstr>
      <vt:lpstr>Wingdings 2</vt:lpstr>
      <vt:lpstr>Wingdings 3</vt:lpstr>
      <vt:lpstr>Module</vt:lpstr>
      <vt:lpstr>Fundraising Metrics: Measure With Care</vt:lpstr>
      <vt:lpstr>Fundraising Metrics </vt:lpstr>
      <vt:lpstr>Fundraising Metrics</vt:lpstr>
      <vt:lpstr>Fundraising Metrics</vt:lpstr>
      <vt:lpstr> Fundraising Metrics </vt:lpstr>
      <vt:lpstr>PowerPoint Presentation</vt:lpstr>
      <vt:lpstr>Fundraising Metrics</vt:lpstr>
      <vt:lpstr>Fundraising Metrics</vt:lpstr>
      <vt:lpstr>Fundraising Metrics</vt:lpstr>
      <vt:lpstr>Fundraising Metrics</vt:lpstr>
      <vt:lpstr>Fundraising Metrics</vt:lpstr>
      <vt:lpstr>Fundraising Metrics</vt:lpstr>
    </vt:vector>
  </TitlesOfParts>
  <Company>Langley Innovations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Metrics: Measure With Care</dc:title>
  <dc:creator>James Langley</dc:creator>
  <cp:lastModifiedBy>Alison Pruitt</cp:lastModifiedBy>
  <cp:revision>12</cp:revision>
  <dcterms:created xsi:type="dcterms:W3CDTF">2021-03-28T14:37:16Z</dcterms:created>
  <dcterms:modified xsi:type="dcterms:W3CDTF">2021-03-29T23:51:05Z</dcterms:modified>
</cp:coreProperties>
</file>