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15"/>
  </p:notesMasterIdLst>
  <p:sldIdLst>
    <p:sldId id="256" r:id="rId2"/>
    <p:sldId id="269" r:id="rId3"/>
    <p:sldId id="343" r:id="rId4"/>
    <p:sldId id="270" r:id="rId5"/>
    <p:sldId id="271" r:id="rId6"/>
    <p:sldId id="272" r:id="rId7"/>
    <p:sldId id="280" r:id="rId8"/>
    <p:sldId id="273" r:id="rId9"/>
    <p:sldId id="274" r:id="rId10"/>
    <p:sldId id="344" r:id="rId11"/>
    <p:sldId id="275" r:id="rId12"/>
    <p:sldId id="276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12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A682B-FD5B-2B45-A2B5-048832F72E3E}" type="datetimeFigureOut">
              <a:rPr lang="en-US" smtClean="0"/>
              <a:t>6/28/21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5DEB9-0109-E946-80D2-48C0FC46C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7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5DEB9-0109-E946-80D2-48C0FC46CA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9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6/28/21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6/28/21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6/28/21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6/28/21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6/28/21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Is Fundraising Keeping Up With Changing Philanthropic Behaviors?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James M. Langley</a:t>
            </a:r>
          </a:p>
          <a:p>
            <a:r>
              <a:rPr lang="en-US" dirty="0"/>
              <a:t>President , Langley Innovations</a:t>
            </a:r>
          </a:p>
          <a:p>
            <a:r>
              <a:rPr lang="en-US" dirty="0"/>
              <a:t>June 29, 2021</a:t>
            </a:r>
          </a:p>
        </p:txBody>
      </p:sp>
      <p:pic>
        <p:nvPicPr>
          <p:cNvPr id="4" name="Picture 3" descr="site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04" y="621073"/>
            <a:ext cx="4824410" cy="16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3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78934A71-C64C-7C42-8BEE-2F815165F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225"/>
            <a:ext cx="9144000" cy="55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Philanthropic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important of all</a:t>
            </a:r>
          </a:p>
          <a:p>
            <a:pPr lvl="1"/>
            <a:r>
              <a:rPr lang="en-US" dirty="0"/>
              <a:t>Expend much more effort on creating the conditions for future fundraising success</a:t>
            </a:r>
          </a:p>
          <a:p>
            <a:pPr lvl="2"/>
            <a:r>
              <a:rPr lang="en-US" dirty="0"/>
              <a:t>Before fundraising was line of work, we the people collaborated to optimize our collective success, to imagine and cocreate better communities</a:t>
            </a:r>
          </a:p>
          <a:p>
            <a:pPr lvl="2"/>
            <a:r>
              <a:rPr lang="en-US" dirty="0"/>
              <a:t>The organizations we the people created became institutions, institutions ”professionalized” and minimized the role of the volunteer and the voice of the constituent</a:t>
            </a:r>
          </a:p>
          <a:p>
            <a:pPr lvl="2"/>
            <a:r>
              <a:rPr lang="en-US" dirty="0"/>
              <a:t>The bigger the organization, the bigger the headquarters and the more we talk to ourselves</a:t>
            </a:r>
          </a:p>
        </p:txBody>
      </p:sp>
    </p:spTree>
    <p:extLst>
      <p:ext uri="{BB962C8B-B14F-4D97-AF65-F5344CB8AC3E}">
        <p14:creationId xmlns:p14="http://schemas.microsoft.com/office/powerpoint/2010/main" val="3821265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Philanthropic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the conditions for future fundraising success</a:t>
            </a:r>
          </a:p>
          <a:p>
            <a:pPr lvl="1"/>
            <a:r>
              <a:rPr lang="en-US" dirty="0"/>
              <a:t>Co-creation</a:t>
            </a:r>
          </a:p>
          <a:p>
            <a:pPr lvl="1"/>
            <a:r>
              <a:rPr lang="en-US" dirty="0"/>
              <a:t>Early-stage engagement</a:t>
            </a:r>
          </a:p>
          <a:p>
            <a:pPr lvl="1"/>
            <a:r>
              <a:rPr lang="en-US" dirty="0"/>
              <a:t>Review of drafts, plans</a:t>
            </a:r>
          </a:p>
          <a:p>
            <a:pPr lvl="1"/>
            <a:r>
              <a:rPr lang="en-US" dirty="0"/>
              <a:t>Preview material before meeting requests</a:t>
            </a:r>
          </a:p>
          <a:p>
            <a:pPr lvl="1"/>
            <a:r>
              <a:rPr lang="en-US" dirty="0"/>
              <a:t>White paper concepts – greater differences to be made</a:t>
            </a:r>
          </a:p>
        </p:txBody>
      </p:sp>
    </p:spTree>
    <p:extLst>
      <p:ext uri="{BB962C8B-B14F-4D97-AF65-F5344CB8AC3E}">
        <p14:creationId xmlns:p14="http://schemas.microsoft.com/office/powerpoint/2010/main" val="420428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Philanthropic Behaviors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Photo by Ian C. McLennan</a:t>
            </a:r>
          </a:p>
          <a:p>
            <a:endParaRPr lang="en-US" dirty="0"/>
          </a:p>
          <a:p>
            <a:r>
              <a:rPr lang="en-US" dirty="0"/>
              <a:t>Thank you</a:t>
            </a:r>
          </a:p>
          <a:p>
            <a:endParaRPr lang="en-US" dirty="0"/>
          </a:p>
          <a:p>
            <a:r>
              <a:rPr lang="en-US" dirty="0"/>
              <a:t>Questions</a:t>
            </a:r>
          </a:p>
        </p:txBody>
      </p:sp>
      <p:pic>
        <p:nvPicPr>
          <p:cNvPr id="8" name="Content Placeholder 7" descr="A picture containing floor, tiled, tile&#10;&#10;Description automatically generated">
            <a:extLst>
              <a:ext uri="{FF2B5EF4-FFF2-40B4-BE49-F238E27FC236}">
                <a16:creationId xmlns:a16="http://schemas.microsoft.com/office/drawing/2014/main" id="{88CB935B-846B-0740-8DCC-632C8CAFDB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5170"/>
            <a:ext cx="4038600" cy="2800522"/>
          </a:xfrm>
        </p:spPr>
      </p:pic>
    </p:spTree>
    <p:extLst>
      <p:ext uri="{BB962C8B-B14F-4D97-AF65-F5344CB8AC3E}">
        <p14:creationId xmlns:p14="http://schemas.microsoft.com/office/powerpoint/2010/main" val="167739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Philanthropic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biggest change is in giving itself; fewer of us are doing it</a:t>
            </a:r>
          </a:p>
          <a:p>
            <a:r>
              <a:rPr lang="en-US" dirty="0"/>
              <a:t>The number of giving household in the U.S. has been in steady decline for decades</a:t>
            </a:r>
          </a:p>
          <a:p>
            <a:r>
              <a:rPr lang="en-US" dirty="0"/>
              <a:t>Percentage of Americans volunteering their time is down </a:t>
            </a:r>
          </a:p>
          <a:p>
            <a:r>
              <a:rPr lang="en-US" dirty="0"/>
              <a:t>Higher education has lost more donors than other sectors</a:t>
            </a:r>
          </a:p>
          <a:p>
            <a:pPr lvl="1"/>
            <a:r>
              <a:rPr lang="en-US" dirty="0"/>
              <a:t>Percentage of alumni giving annually has declined for 35 years, now less than one in ten ”give back”</a:t>
            </a:r>
          </a:p>
        </p:txBody>
      </p:sp>
    </p:spTree>
    <p:extLst>
      <p:ext uri="{BB962C8B-B14F-4D97-AF65-F5344CB8AC3E}">
        <p14:creationId xmlns:p14="http://schemas.microsoft.com/office/powerpoint/2010/main" val="196043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Philanthropic Behaviors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3550" lvl="6" indent="0">
              <a:buNone/>
            </a:pPr>
            <a:endParaRPr lang="en-US" sz="2400" u="sng" dirty="0"/>
          </a:p>
          <a:p>
            <a:pPr marL="803550" lvl="6" indent="0">
              <a:buNone/>
            </a:pPr>
            <a:endParaRPr lang="en-US" sz="2400" u="sng" dirty="0"/>
          </a:p>
          <a:p>
            <a:pPr marL="803550" lvl="6" indent="0">
              <a:buNone/>
            </a:pPr>
            <a:r>
              <a:rPr lang="en-US" sz="2400" u="sng" dirty="0"/>
              <a:t>USA	</a:t>
            </a:r>
            <a:r>
              <a:rPr lang="en-US" sz="2400" dirty="0"/>
              <a:t>			</a:t>
            </a:r>
            <a:r>
              <a:rPr lang="en-US" sz="2400" u="sng" dirty="0"/>
              <a:t>Higher Education</a:t>
            </a:r>
          </a:p>
          <a:p>
            <a:r>
              <a:rPr lang="en-US" sz="2400" dirty="0"/>
              <a:t>Individuals 	79%		44% 	26% Alumni</a:t>
            </a:r>
          </a:p>
          <a:p>
            <a:r>
              <a:rPr lang="en-US" sz="2400" dirty="0"/>
              <a:t>Foundations	16%		31%</a:t>
            </a:r>
          </a:p>
          <a:p>
            <a:r>
              <a:rPr lang="en-US" sz="2400" dirty="0"/>
              <a:t>Corporations	 5%		15%</a:t>
            </a:r>
          </a:p>
          <a:p>
            <a:r>
              <a:rPr lang="en-US" sz="2400" dirty="0"/>
              <a:t>Other 				10%     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73138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Philanthropic Behaviors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064A5-0EED-9748-99B4-439326EF3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Dollars UP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045768B9-6AC3-5B4B-9071-CB444D8E3C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18429"/>
            <a:ext cx="4040188" cy="261345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83712E-78DC-0343-8CC7-AEA3AE8E0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Donors Down</a:t>
            </a:r>
          </a:p>
        </p:txBody>
      </p:sp>
      <p:pic>
        <p:nvPicPr>
          <p:cNvPr id="11" name="Content Placeholder 10" descr="Chart, line chart&#10;&#10;Description automatically generated">
            <a:extLst>
              <a:ext uri="{FF2B5EF4-FFF2-40B4-BE49-F238E27FC236}">
                <a16:creationId xmlns:a16="http://schemas.microsoft.com/office/drawing/2014/main" id="{17C5D63F-A90E-9645-A97D-F1937755E3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37656"/>
            <a:ext cx="4041775" cy="2575001"/>
          </a:xfrm>
        </p:spPr>
      </p:pic>
    </p:spTree>
    <p:extLst>
      <p:ext uri="{BB962C8B-B14F-4D97-AF65-F5344CB8AC3E}">
        <p14:creationId xmlns:p14="http://schemas.microsoft.com/office/powerpoint/2010/main" val="378183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Philanthropic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changing behaviors</a:t>
            </a:r>
          </a:p>
          <a:p>
            <a:pPr lvl="1"/>
            <a:r>
              <a:rPr lang="en-US" dirty="0"/>
              <a:t>Decline in loyal giving and giving for institutional purposes</a:t>
            </a:r>
          </a:p>
          <a:p>
            <a:pPr lvl="2"/>
            <a:r>
              <a:rPr lang="en-US" dirty="0"/>
              <a:t>Unrestricted current</a:t>
            </a:r>
          </a:p>
          <a:p>
            <a:pPr lvl="2"/>
            <a:r>
              <a:rPr lang="en-US" dirty="0"/>
              <a:t>Unrestricted endowment</a:t>
            </a:r>
          </a:p>
          <a:p>
            <a:pPr lvl="3"/>
            <a:r>
              <a:rPr lang="en-US" dirty="0"/>
              <a:t>Especially at the higher levels of giving</a:t>
            </a:r>
          </a:p>
          <a:p>
            <a:pPr lvl="2"/>
            <a:r>
              <a:rPr lang="en-US" dirty="0"/>
              <a:t>Brick and mortar</a:t>
            </a:r>
          </a:p>
          <a:p>
            <a:pPr lvl="3"/>
            <a:r>
              <a:rPr lang="en-US" dirty="0"/>
              <a:t>Leveled off at 15% of total giving to higher education</a:t>
            </a:r>
          </a:p>
          <a:p>
            <a:pPr lvl="3"/>
            <a:r>
              <a:rPr lang="en-US" dirty="0"/>
              <a:t>Where campaigns encounter the most difficulty </a:t>
            </a:r>
          </a:p>
          <a:p>
            <a:pPr marL="1033272" lvl="3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Philanthropic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changing behaviors</a:t>
            </a:r>
          </a:p>
          <a:p>
            <a:pPr lvl="1"/>
            <a:r>
              <a:rPr lang="en-US" dirty="0"/>
              <a:t>Rise of the philanthropic investor</a:t>
            </a:r>
          </a:p>
          <a:p>
            <a:pPr lvl="1"/>
            <a:r>
              <a:rPr lang="en-US" dirty="0"/>
              <a:t>Giving through not just to</a:t>
            </a:r>
          </a:p>
          <a:p>
            <a:pPr lvl="1"/>
            <a:r>
              <a:rPr lang="en-US" dirty="0"/>
              <a:t>Significant sustainable impact</a:t>
            </a:r>
          </a:p>
          <a:p>
            <a:pPr lvl="1"/>
            <a:r>
              <a:rPr lang="en-US" dirty="0"/>
              <a:t>Designated to a particular area or discipline</a:t>
            </a:r>
          </a:p>
          <a:p>
            <a:pPr lvl="1"/>
            <a:r>
              <a:rPr lang="en-US" dirty="0"/>
              <a:t>Want to be involved early </a:t>
            </a:r>
          </a:p>
          <a:p>
            <a:pPr lvl="1"/>
            <a:r>
              <a:rPr lang="en-US" dirty="0"/>
              <a:t>Respond to content not gloss</a:t>
            </a:r>
          </a:p>
          <a:p>
            <a:pPr lvl="1"/>
            <a:r>
              <a:rPr lang="en-US" dirty="0"/>
              <a:t>HNW donors acting more like foundations</a:t>
            </a:r>
          </a:p>
          <a:p>
            <a:pPr lvl="3"/>
            <a:r>
              <a:rPr lang="en-US" dirty="0"/>
              <a:t>Guidelines</a:t>
            </a:r>
          </a:p>
          <a:p>
            <a:pPr lvl="3"/>
            <a:r>
              <a:rPr lang="en-US" dirty="0"/>
              <a:t>How will you measure and monitor effectiveness </a:t>
            </a:r>
          </a:p>
        </p:txBody>
      </p:sp>
    </p:spTree>
    <p:extLst>
      <p:ext uri="{BB962C8B-B14F-4D97-AF65-F5344CB8AC3E}">
        <p14:creationId xmlns:p14="http://schemas.microsoft.com/office/powerpoint/2010/main" val="70236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Philanthropic Behaviors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0" tIns="34290" rIns="0" bIns="3429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100" u="sng" dirty="0"/>
              <a:t>Institutional Supporters</a:t>
            </a:r>
            <a:endParaRPr lang="en-US" dirty="0"/>
          </a:p>
          <a:p>
            <a:pPr marL="287655" lvl="1">
              <a:lnSpc>
                <a:spcPct val="150000"/>
              </a:lnSpc>
            </a:pPr>
            <a:r>
              <a:rPr lang="en-US" sz="2100" dirty="0"/>
              <a:t>Like case for support</a:t>
            </a:r>
            <a:endParaRPr lang="en-US" sz="2100" dirty="0">
              <a:cs typeface="Calibri" panose="020F0502020204030204"/>
            </a:endParaRPr>
          </a:p>
          <a:p>
            <a:pPr marL="287655" lvl="1">
              <a:lnSpc>
                <a:spcPct val="150000"/>
              </a:lnSpc>
            </a:pPr>
            <a:r>
              <a:rPr lang="en-US" sz="2100" dirty="0"/>
              <a:t>University is their top priority</a:t>
            </a:r>
            <a:endParaRPr lang="en-US" sz="2100" dirty="0">
              <a:cs typeface="Calibri" panose="020F0502020204030204"/>
            </a:endParaRPr>
          </a:p>
          <a:p>
            <a:pPr marL="287655" lvl="1">
              <a:lnSpc>
                <a:spcPct val="150000"/>
              </a:lnSpc>
            </a:pPr>
            <a:r>
              <a:rPr lang="en-US" sz="2100" dirty="0"/>
              <a:t>Question DEI emphasis</a:t>
            </a:r>
            <a:endParaRPr lang="en-US" sz="2100" dirty="0">
              <a:cs typeface="Calibri" panose="020F0502020204030204"/>
            </a:endParaRPr>
          </a:p>
          <a:p>
            <a:pPr marL="287655" lvl="1">
              <a:lnSpc>
                <a:spcPct val="150000"/>
              </a:lnSpc>
            </a:pPr>
            <a:r>
              <a:rPr lang="en-US" sz="2100" dirty="0"/>
              <a:t>Question planning time</a:t>
            </a:r>
            <a:endParaRPr lang="en-US" sz="2100" dirty="0">
              <a:cs typeface="Calibri" panose="020F0502020204030204"/>
            </a:endParaRPr>
          </a:p>
          <a:p>
            <a:pPr marL="287655" lvl="1">
              <a:lnSpc>
                <a:spcPct val="150000"/>
              </a:lnSpc>
            </a:pPr>
            <a:r>
              <a:rPr lang="en-US" sz="2100" dirty="0"/>
              <a:t>Buys into space needs</a:t>
            </a:r>
            <a:endParaRPr lang="en-US" sz="2100" dirty="0">
              <a:cs typeface="Calibri" panose="020F050202020403020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773238"/>
            <a:ext cx="4038600" cy="4624387"/>
          </a:xfrm>
        </p:spPr>
        <p:txBody>
          <a:bodyPr vert="horz" lIns="0" tIns="34290" rIns="0" bIns="3429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100" u="sng" dirty="0"/>
              <a:t>Targeted Investors</a:t>
            </a:r>
            <a:endParaRPr lang="en-US"/>
          </a:p>
          <a:p>
            <a:pPr marL="287655" lvl="1">
              <a:lnSpc>
                <a:spcPct val="150000"/>
              </a:lnSpc>
            </a:pPr>
            <a:r>
              <a:rPr lang="en-US" sz="2100" dirty="0"/>
              <a:t>Case too long, vague</a:t>
            </a:r>
            <a:endParaRPr lang="en-US" sz="2100" dirty="0">
              <a:cs typeface="Calibri" panose="020F0502020204030204"/>
            </a:endParaRPr>
          </a:p>
          <a:p>
            <a:pPr marL="287655" lvl="1">
              <a:lnSpc>
                <a:spcPct val="150000"/>
              </a:lnSpc>
            </a:pPr>
            <a:r>
              <a:rPr lang="en-US" sz="2100" dirty="0"/>
              <a:t>Undecided about giving</a:t>
            </a:r>
            <a:endParaRPr lang="en-US" sz="2100" dirty="0">
              <a:cs typeface="Calibri" panose="020F0502020204030204"/>
            </a:endParaRPr>
          </a:p>
          <a:p>
            <a:pPr marL="287655" lvl="1">
              <a:lnSpc>
                <a:spcPct val="150000"/>
              </a:lnSpc>
            </a:pPr>
            <a:r>
              <a:rPr lang="en-US" sz="2100" dirty="0"/>
              <a:t>Diversity is a pre-req</a:t>
            </a:r>
            <a:endParaRPr lang="en-US" sz="2100" dirty="0">
              <a:cs typeface="Calibri" panose="020F0502020204030204"/>
            </a:endParaRPr>
          </a:p>
          <a:p>
            <a:pPr marL="287655" lvl="1">
              <a:lnSpc>
                <a:spcPct val="150000"/>
              </a:lnSpc>
            </a:pPr>
            <a:r>
              <a:rPr lang="en-US" sz="2100" dirty="0"/>
              <a:t>Strengthen alignments</a:t>
            </a:r>
            <a:endParaRPr lang="en-US" sz="2100" dirty="0">
              <a:cs typeface="Calibri" panose="020F0502020204030204"/>
            </a:endParaRPr>
          </a:p>
          <a:p>
            <a:pPr marL="287655" lvl="1">
              <a:lnSpc>
                <a:spcPct val="150000"/>
              </a:lnSpc>
            </a:pPr>
            <a:r>
              <a:rPr lang="en-US" sz="2100" dirty="0"/>
              <a:t>Questions sq. footage</a:t>
            </a:r>
            <a:endParaRPr lang="en-US" sz="21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819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Philanthropic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fundraising should be changing</a:t>
            </a:r>
          </a:p>
          <a:p>
            <a:pPr lvl="1"/>
            <a:r>
              <a:rPr lang="en-US" dirty="0"/>
              <a:t>Obsess about donor retention, figure out why, stop talking about national averages</a:t>
            </a:r>
          </a:p>
          <a:p>
            <a:pPr lvl="1"/>
            <a:r>
              <a:rPr lang="en-US" dirty="0"/>
              <a:t>80% of fundraising effort on current donors</a:t>
            </a:r>
          </a:p>
          <a:p>
            <a:pPr lvl="1"/>
            <a:r>
              <a:rPr lang="en-US" dirty="0"/>
              <a:t>Compete for the attention of the 1% of donors who comprise 80%  of total giving to HE</a:t>
            </a:r>
          </a:p>
          <a:p>
            <a:pPr lvl="1"/>
            <a:r>
              <a:rPr lang="en-US" dirty="0"/>
              <a:t>Stop trying to get people to give, start getting what the giving want to give to and why</a:t>
            </a:r>
          </a:p>
          <a:p>
            <a:pPr lvl="1"/>
            <a:r>
              <a:rPr lang="en-US" dirty="0"/>
              <a:t>Stop asking people to give to your school, start asking them to give through</a:t>
            </a:r>
          </a:p>
        </p:txBody>
      </p:sp>
    </p:spTree>
    <p:extLst>
      <p:ext uri="{BB962C8B-B14F-4D97-AF65-F5344CB8AC3E}">
        <p14:creationId xmlns:p14="http://schemas.microsoft.com/office/powerpoint/2010/main" val="230932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C88BD337-5E71-3A4E-BD53-3D92DAAD4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133350"/>
            <a:ext cx="66929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68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1694</TotalTime>
  <Words>500</Words>
  <Application>Microsoft Macintosh PowerPoint</Application>
  <PresentationFormat>On-screen Show (4:3)</PresentationFormat>
  <Paragraphs>83</Paragraphs>
  <Slides>13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Is Fundraising Keeping Up With Changing Philanthropic Behaviors?</vt:lpstr>
      <vt:lpstr>Changing Philanthropic Behaviors</vt:lpstr>
      <vt:lpstr>Changing Philanthropic Behaviors</vt:lpstr>
      <vt:lpstr>Changing Philanthropic Behaviors</vt:lpstr>
      <vt:lpstr>Changing Philanthropic Behaviors</vt:lpstr>
      <vt:lpstr>Changing Philanthropic Behaviors</vt:lpstr>
      <vt:lpstr>Changing Philanthropic Behaviors</vt:lpstr>
      <vt:lpstr>Changing Philanthropic Behaviors</vt:lpstr>
      <vt:lpstr>PowerPoint Presentation</vt:lpstr>
      <vt:lpstr>PowerPoint Presentation</vt:lpstr>
      <vt:lpstr>Changing Philanthropic Behaviors</vt:lpstr>
      <vt:lpstr>Changing Philanthropic Behaviors</vt:lpstr>
      <vt:lpstr>Changing Philanthropic Behaviors</vt:lpstr>
    </vt:vector>
  </TitlesOfParts>
  <Company>Langley Innovations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Fundraising Metrics: Measure With Care</dc:title>
  <dc:creator>James Langley</dc:creator>
  <cp:lastModifiedBy>Jim Langley</cp:lastModifiedBy>
  <cp:revision>24</cp:revision>
  <dcterms:created xsi:type="dcterms:W3CDTF">2021-03-28T14:37:16Z</dcterms:created>
  <dcterms:modified xsi:type="dcterms:W3CDTF">2021-06-28T15:58:48Z</dcterms:modified>
</cp:coreProperties>
</file>