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2"/>
  </p:notesMasterIdLst>
  <p:sldIdLst>
    <p:sldId id="256" r:id="rId2"/>
    <p:sldId id="257" r:id="rId3"/>
    <p:sldId id="258" r:id="rId4"/>
    <p:sldId id="259" r:id="rId5"/>
    <p:sldId id="260" r:id="rId6"/>
    <p:sldId id="273" r:id="rId7"/>
    <p:sldId id="261" r:id="rId8"/>
    <p:sldId id="262" r:id="rId9"/>
    <p:sldId id="265" r:id="rId10"/>
    <p:sldId id="264" r:id="rId11"/>
    <p:sldId id="274" r:id="rId12"/>
    <p:sldId id="270" r:id="rId13"/>
    <p:sldId id="268" r:id="rId14"/>
    <p:sldId id="269" r:id="rId15"/>
    <p:sldId id="272" r:id="rId16"/>
    <p:sldId id="263" r:id="rId17"/>
    <p:sldId id="266" r:id="rId18"/>
    <p:sldId id="267" r:id="rId19"/>
    <p:sldId id="271"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3"/>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74BFE6-05A2-8544-BC28-F93176A77E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78A62C-4B5F-0E43-BC29-A4570499271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7B356-0C51-1445-917D-A27C67F851E0}" type="datetimeFigureOut">
              <a:rPr lang="en-US" smtClean="0"/>
              <a:t>7/2/21</a:t>
            </a:fld>
            <a:endParaRPr lang="en-US"/>
          </a:p>
        </p:txBody>
      </p:sp>
      <p:sp>
        <p:nvSpPr>
          <p:cNvPr id="4" name="Slide Image Placeholder 3">
            <a:extLst>
              <a:ext uri="{FF2B5EF4-FFF2-40B4-BE49-F238E27FC236}">
                <a16:creationId xmlns:a16="http://schemas.microsoft.com/office/drawing/2014/main" id="{A6C559E0-CE36-9445-9F09-82E02843B2E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CEF5DF37-260A-BA4C-9041-F2728314EAF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5E304A-31FD-B546-BEAA-CB11C8BCFCA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409BF035-6256-8840-B79B-FD229A37C3F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7EF90-B9D1-F343-81B2-D84D8F7E8DE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 </a:t>
            </a:r>
            <a:r>
              <a:rPr lang="en-US" dirty="0" err="1"/>
              <a:t>Gamerman</a:t>
            </a:r>
            <a:r>
              <a:rPr lang="en-US" dirty="0"/>
              <a:t> was the reporter I worked with. I’m going to walk you through the process I used to get this story placed.</a:t>
            </a:r>
          </a:p>
        </p:txBody>
      </p:sp>
      <p:sp>
        <p:nvSpPr>
          <p:cNvPr id="4" name="Slide Number Placeholder 3"/>
          <p:cNvSpPr>
            <a:spLocks noGrp="1"/>
          </p:cNvSpPr>
          <p:nvPr>
            <p:ph type="sldNum" sz="quarter" idx="5"/>
          </p:nvPr>
        </p:nvSpPr>
        <p:spPr/>
        <p:txBody>
          <a:bodyPr/>
          <a:lstStyle/>
          <a:p>
            <a:fld id="{BCE7EF90-B9D1-F343-81B2-D84D8F7E8DE2}" type="slidenum">
              <a:rPr lang="en-US" smtClean="0"/>
              <a:t>6</a:t>
            </a:fld>
            <a:endParaRPr lang="en-US"/>
          </a:p>
        </p:txBody>
      </p:sp>
    </p:spTree>
    <p:extLst>
      <p:ext uri="{BB962C8B-B14F-4D97-AF65-F5344CB8AC3E}">
        <p14:creationId xmlns:p14="http://schemas.microsoft.com/office/powerpoint/2010/main" val="96008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Spoon-feeding reporters is tiresome, but necessary and it often works. Reporters are overworked and cannot specialize as much as they used to, except for larger markets like NYC, Washington, DC, Boston</a:t>
            </a:r>
          </a:p>
        </p:txBody>
      </p:sp>
      <p:sp>
        <p:nvSpPr>
          <p:cNvPr id="4" name="Slide Number Placeholder 3"/>
          <p:cNvSpPr>
            <a:spLocks noGrp="1"/>
          </p:cNvSpPr>
          <p:nvPr>
            <p:ph type="sldNum" sz="quarter" idx="5"/>
          </p:nvPr>
        </p:nvSpPr>
        <p:spPr/>
        <p:txBody>
          <a:bodyPr/>
          <a:lstStyle/>
          <a:p>
            <a:fld id="{CD08C337-4B93-3E47-A12C-0D3572B3D764}" type="slidenum">
              <a:rPr lang="en-US" smtClean="0"/>
              <a:t>7</a:t>
            </a:fld>
            <a:endParaRPr lang="en-US"/>
          </a:p>
        </p:txBody>
      </p:sp>
    </p:spTree>
    <p:extLst>
      <p:ext uri="{BB962C8B-B14F-4D97-AF65-F5344CB8AC3E}">
        <p14:creationId xmlns:p14="http://schemas.microsoft.com/office/powerpoint/2010/main" val="200740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go to the Black and Latinx owned businesses in my area and look for their news sources or ask the business owners if they advertise and where. What radio stations do they listen to? Are there specialty newspapers or other outlets for the community?</a:t>
            </a:r>
          </a:p>
        </p:txBody>
      </p:sp>
      <p:sp>
        <p:nvSpPr>
          <p:cNvPr id="4" name="Slide Number Placeholder 3"/>
          <p:cNvSpPr>
            <a:spLocks noGrp="1"/>
          </p:cNvSpPr>
          <p:nvPr>
            <p:ph type="sldNum" sz="quarter" idx="5"/>
          </p:nvPr>
        </p:nvSpPr>
        <p:spPr/>
        <p:txBody>
          <a:bodyPr/>
          <a:lstStyle/>
          <a:p>
            <a:fld id="{CD08C337-4B93-3E47-A12C-0D3572B3D764}" type="slidenum">
              <a:rPr lang="en-US" smtClean="0"/>
              <a:t>8</a:t>
            </a:fld>
            <a:endParaRPr lang="en-US"/>
          </a:p>
        </p:txBody>
      </p:sp>
    </p:spTree>
    <p:extLst>
      <p:ext uri="{BB962C8B-B14F-4D97-AF65-F5344CB8AC3E}">
        <p14:creationId xmlns:p14="http://schemas.microsoft.com/office/powerpoint/2010/main" val="136168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8C337-4B93-3E47-A12C-0D3572B3D764}" type="slidenum">
              <a:rPr lang="en-US" smtClean="0"/>
              <a:t>9</a:t>
            </a:fld>
            <a:endParaRPr lang="en-US"/>
          </a:p>
        </p:txBody>
      </p:sp>
    </p:spTree>
    <p:extLst>
      <p:ext uri="{BB962C8B-B14F-4D97-AF65-F5344CB8AC3E}">
        <p14:creationId xmlns:p14="http://schemas.microsoft.com/office/powerpoint/2010/main" val="40556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story about the WSJ and the art-buying class</a:t>
            </a:r>
          </a:p>
        </p:txBody>
      </p:sp>
      <p:sp>
        <p:nvSpPr>
          <p:cNvPr id="4" name="Slide Number Placeholder 3"/>
          <p:cNvSpPr>
            <a:spLocks noGrp="1"/>
          </p:cNvSpPr>
          <p:nvPr>
            <p:ph type="sldNum" sz="quarter" idx="5"/>
          </p:nvPr>
        </p:nvSpPr>
        <p:spPr/>
        <p:txBody>
          <a:bodyPr/>
          <a:lstStyle/>
          <a:p>
            <a:fld id="{CD08C337-4B93-3E47-A12C-0D3572B3D764}" type="slidenum">
              <a:rPr lang="en-US" smtClean="0"/>
              <a:t>10</a:t>
            </a:fld>
            <a:endParaRPr lang="en-US"/>
          </a:p>
        </p:txBody>
      </p:sp>
    </p:spTree>
    <p:extLst>
      <p:ext uri="{BB962C8B-B14F-4D97-AF65-F5344CB8AC3E}">
        <p14:creationId xmlns:p14="http://schemas.microsoft.com/office/powerpoint/2010/main" val="3185030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7/2/21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5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289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8024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9201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63969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82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163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969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16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935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47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729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36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3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595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87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937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7/2/21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64513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ichelle.mcadams@theconversation.com" TargetMode="External"/><Relationship Id="rId2" Type="http://schemas.openxmlformats.org/officeDocument/2006/relationships/hyperlink" Target="https://theconversation.com/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HINK@nbcuni.com" TargetMode="External"/><Relationship Id="rId2" Type="http://schemas.openxmlformats.org/officeDocument/2006/relationships/hyperlink" Target="https://www.nbcnews.com/thi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mdettloff@umas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0845-FD34-EA49-9CCC-795FAF727198}"/>
              </a:ext>
            </a:extLst>
          </p:cNvPr>
          <p:cNvSpPr>
            <a:spLocks noGrp="1"/>
          </p:cNvSpPr>
          <p:nvPr>
            <p:ph type="ctrTitle"/>
          </p:nvPr>
        </p:nvSpPr>
        <p:spPr/>
        <p:txBody>
          <a:bodyPr/>
          <a:lstStyle/>
          <a:p>
            <a:r>
              <a:rPr lang="en-US" dirty="0"/>
              <a:t>Media Relations	</a:t>
            </a:r>
          </a:p>
        </p:txBody>
      </p:sp>
      <p:sp>
        <p:nvSpPr>
          <p:cNvPr id="3" name="Subtitle 2">
            <a:extLst>
              <a:ext uri="{FF2B5EF4-FFF2-40B4-BE49-F238E27FC236}">
                <a16:creationId xmlns:a16="http://schemas.microsoft.com/office/drawing/2014/main" id="{894B494F-7B2C-984C-A1F2-BD28DD6B2DEE}"/>
              </a:ext>
            </a:extLst>
          </p:cNvPr>
          <p:cNvSpPr>
            <a:spLocks noGrp="1"/>
          </p:cNvSpPr>
          <p:nvPr>
            <p:ph type="subTitle" idx="1"/>
          </p:nvPr>
        </p:nvSpPr>
        <p:spPr/>
        <p:txBody>
          <a:bodyPr/>
          <a:lstStyle/>
          <a:p>
            <a:r>
              <a:rPr lang="en-US" dirty="0"/>
              <a:t>The Great, The Good and the Challenges</a:t>
            </a:r>
          </a:p>
          <a:p>
            <a:r>
              <a:rPr lang="en-US" dirty="0"/>
              <a:t>Mary </a:t>
            </a:r>
            <a:r>
              <a:rPr lang="en-US" dirty="0" err="1"/>
              <a:t>Dettloff</a:t>
            </a:r>
            <a:r>
              <a:rPr lang="en-US" dirty="0"/>
              <a:t>, University of Massachusetts Amherst</a:t>
            </a:r>
          </a:p>
        </p:txBody>
      </p:sp>
    </p:spTree>
    <p:extLst>
      <p:ext uri="{BB962C8B-B14F-4D97-AF65-F5344CB8AC3E}">
        <p14:creationId xmlns:p14="http://schemas.microsoft.com/office/powerpoint/2010/main" val="426451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294E-415B-5940-8C48-FE9FD3182EE5}"/>
              </a:ext>
            </a:extLst>
          </p:cNvPr>
          <p:cNvSpPr>
            <a:spLocks noGrp="1"/>
          </p:cNvSpPr>
          <p:nvPr>
            <p:ph type="title"/>
          </p:nvPr>
        </p:nvSpPr>
        <p:spPr/>
        <p:txBody>
          <a:bodyPr/>
          <a:lstStyle/>
          <a:p>
            <a:r>
              <a:rPr lang="en-US" dirty="0"/>
              <a:t>Then, go national</a:t>
            </a:r>
          </a:p>
        </p:txBody>
      </p:sp>
      <p:sp>
        <p:nvSpPr>
          <p:cNvPr id="3" name="Content Placeholder 2">
            <a:extLst>
              <a:ext uri="{FF2B5EF4-FFF2-40B4-BE49-F238E27FC236}">
                <a16:creationId xmlns:a16="http://schemas.microsoft.com/office/drawing/2014/main" id="{246F88CE-E0C6-8945-B0D1-9319691F1CC6}"/>
              </a:ext>
            </a:extLst>
          </p:cNvPr>
          <p:cNvSpPr>
            <a:spLocks noGrp="1"/>
          </p:cNvSpPr>
          <p:nvPr>
            <p:ph idx="1"/>
          </p:nvPr>
        </p:nvSpPr>
        <p:spPr/>
        <p:txBody>
          <a:bodyPr>
            <a:normAutofit fontScale="85000" lnSpcReduction="10000"/>
          </a:bodyPr>
          <a:lstStyle/>
          <a:p>
            <a:pPr marL="0" indent="0">
              <a:buNone/>
            </a:pPr>
            <a:r>
              <a:rPr lang="en-US" dirty="0"/>
              <a:t>National print outlets still have specialization among reporters, so they have higher ed or arts reporters.</a:t>
            </a:r>
          </a:p>
          <a:p>
            <a:r>
              <a:rPr lang="en-US" dirty="0"/>
              <a:t>Do your homework – make sure your faculty or administrator is willing to do media</a:t>
            </a:r>
          </a:p>
          <a:p>
            <a:r>
              <a:rPr lang="en-US" dirty="0"/>
              <a:t>Do your homework – target a reporter at an outlet. Don’t send the same pitch to several reporters</a:t>
            </a:r>
          </a:p>
          <a:p>
            <a:r>
              <a:rPr lang="en-US" dirty="0"/>
              <a:t>Do your homework – offer up images, the key research or important facts upfront in your pitch</a:t>
            </a:r>
          </a:p>
          <a:p>
            <a:r>
              <a:rPr lang="en-US" dirty="0"/>
              <a:t>Do your homework – check in with peer institutions or others to see if you can package a trend story for the reporter – it will increase your odds of a story getting reported</a:t>
            </a:r>
          </a:p>
        </p:txBody>
      </p:sp>
    </p:spTree>
    <p:extLst>
      <p:ext uri="{BB962C8B-B14F-4D97-AF65-F5344CB8AC3E}">
        <p14:creationId xmlns:p14="http://schemas.microsoft.com/office/powerpoint/2010/main" val="370964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F667-47FC-E74C-9B79-E2EEE513B474}"/>
              </a:ext>
            </a:extLst>
          </p:cNvPr>
          <p:cNvSpPr>
            <a:spLocks noGrp="1"/>
          </p:cNvSpPr>
          <p:nvPr>
            <p:ph type="title"/>
          </p:nvPr>
        </p:nvSpPr>
        <p:spPr/>
        <p:txBody>
          <a:bodyPr/>
          <a:lstStyle/>
          <a:p>
            <a:r>
              <a:rPr lang="en-US" dirty="0"/>
              <a:t>Gather the resources</a:t>
            </a:r>
          </a:p>
        </p:txBody>
      </p:sp>
      <p:sp>
        <p:nvSpPr>
          <p:cNvPr id="3" name="Content Placeholder 2">
            <a:extLst>
              <a:ext uri="{FF2B5EF4-FFF2-40B4-BE49-F238E27FC236}">
                <a16:creationId xmlns:a16="http://schemas.microsoft.com/office/drawing/2014/main" id="{C0409FB7-BE95-EA4A-ADDA-CC9EE6C02FEC}"/>
              </a:ext>
            </a:extLst>
          </p:cNvPr>
          <p:cNvSpPr>
            <a:spLocks noGrp="1"/>
          </p:cNvSpPr>
          <p:nvPr>
            <p:ph idx="1"/>
          </p:nvPr>
        </p:nvSpPr>
        <p:spPr/>
        <p:txBody>
          <a:bodyPr/>
          <a:lstStyle/>
          <a:p>
            <a:pPr marL="0" indent="0">
              <a:buNone/>
            </a:pPr>
            <a:r>
              <a:rPr lang="en-US" dirty="0"/>
              <a:t>Think about what you would need if you were a reporter:</a:t>
            </a:r>
          </a:p>
          <a:p>
            <a:pPr lvl="1"/>
            <a:r>
              <a:rPr lang="en-US" dirty="0"/>
              <a:t>An expert or good source</a:t>
            </a:r>
          </a:p>
          <a:p>
            <a:pPr lvl="1"/>
            <a:r>
              <a:rPr lang="en-US" dirty="0"/>
              <a:t>Background material</a:t>
            </a:r>
          </a:p>
          <a:p>
            <a:pPr lvl="1"/>
            <a:r>
              <a:rPr lang="en-US" dirty="0"/>
              <a:t>Art – images, infographics, video</a:t>
            </a:r>
          </a:p>
          <a:p>
            <a:pPr lvl="1"/>
            <a:r>
              <a:rPr lang="en-US" dirty="0"/>
              <a:t>Access</a:t>
            </a:r>
          </a:p>
          <a:p>
            <a:pPr lvl="1"/>
            <a:r>
              <a:rPr lang="en-US" dirty="0"/>
              <a:t>Exclusive content</a:t>
            </a:r>
          </a:p>
          <a:p>
            <a:pPr lvl="1"/>
            <a:endParaRPr lang="en-US" dirty="0"/>
          </a:p>
        </p:txBody>
      </p:sp>
    </p:spTree>
    <p:extLst>
      <p:ext uri="{BB962C8B-B14F-4D97-AF65-F5344CB8AC3E}">
        <p14:creationId xmlns:p14="http://schemas.microsoft.com/office/powerpoint/2010/main" val="199897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17AC-D2DF-B340-A6F4-21CCAA998F6D}"/>
              </a:ext>
            </a:extLst>
          </p:cNvPr>
          <p:cNvSpPr>
            <a:spLocks noGrp="1"/>
          </p:cNvSpPr>
          <p:nvPr>
            <p:ph type="title"/>
          </p:nvPr>
        </p:nvSpPr>
        <p:spPr/>
        <p:txBody>
          <a:bodyPr/>
          <a:lstStyle/>
          <a:p>
            <a:r>
              <a:rPr lang="en-US" dirty="0"/>
              <a:t>The pitch</a:t>
            </a:r>
          </a:p>
        </p:txBody>
      </p:sp>
      <p:sp>
        <p:nvSpPr>
          <p:cNvPr id="3" name="Content Placeholder 2">
            <a:extLst>
              <a:ext uri="{FF2B5EF4-FFF2-40B4-BE49-F238E27FC236}">
                <a16:creationId xmlns:a16="http://schemas.microsoft.com/office/drawing/2014/main" id="{2585E3A8-0419-1346-B80F-5F1652D6FC67}"/>
              </a:ext>
            </a:extLst>
          </p:cNvPr>
          <p:cNvSpPr>
            <a:spLocks noGrp="1"/>
          </p:cNvSpPr>
          <p:nvPr>
            <p:ph idx="1"/>
          </p:nvPr>
        </p:nvSpPr>
        <p:spPr/>
        <p:txBody>
          <a:bodyPr>
            <a:normAutofit fontScale="70000" lnSpcReduction="20000"/>
          </a:bodyPr>
          <a:lstStyle/>
          <a:p>
            <a:pPr marL="0" indent="0">
              <a:buNone/>
            </a:pPr>
            <a:r>
              <a:rPr lang="en-US" b="1" dirty="0"/>
              <a:t>Journalists receive dozens of pitches in a day and therefore only look at those that are relevant, newsworthy, brief, structured and timely. Here’s some tips:</a:t>
            </a:r>
          </a:p>
          <a:p>
            <a:r>
              <a:rPr lang="en-US" dirty="0"/>
              <a:t>Identify your target. Which reporter(s) do you want to pitch?</a:t>
            </a:r>
          </a:p>
          <a:p>
            <a:r>
              <a:rPr lang="en-US" dirty="0"/>
              <a:t>Build a relationship – follow them on Twitter or other social media, share their posts, comment on their stories</a:t>
            </a:r>
          </a:p>
          <a:p>
            <a:r>
              <a:rPr lang="en-US" dirty="0"/>
              <a:t>Personalize your pitch – demonstrate you regularly read them; clearly align your data, information, etc. with their interests; provide them the FACTS they need to make a decision; include your contact details</a:t>
            </a:r>
          </a:p>
          <a:p>
            <a:r>
              <a:rPr lang="en-US" dirty="0"/>
              <a:t>Have a great hook – give them new content they might not have seen before about the subject they write about; tie your story idea to recent stories they have done or the subject matter they cover</a:t>
            </a:r>
          </a:p>
          <a:p>
            <a:r>
              <a:rPr lang="en-US" dirty="0"/>
              <a:t>Follow up – don’t be surprised if you don’t get an immediate response. Studies show it sometimes takes 5 pitches to close the deal. Schedule a follow-up email for several days later if you don’t hear back. Keep trying because reporters are busy people often wearing many hats</a:t>
            </a:r>
          </a:p>
          <a:p>
            <a:endParaRPr lang="en-US" dirty="0"/>
          </a:p>
          <a:p>
            <a:endParaRPr lang="en-US" dirty="0"/>
          </a:p>
        </p:txBody>
      </p:sp>
    </p:spTree>
    <p:extLst>
      <p:ext uri="{BB962C8B-B14F-4D97-AF65-F5344CB8AC3E}">
        <p14:creationId xmlns:p14="http://schemas.microsoft.com/office/powerpoint/2010/main" val="278668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7264-53D3-9C48-AFC0-E12265B39C03}"/>
              </a:ext>
            </a:extLst>
          </p:cNvPr>
          <p:cNvSpPr>
            <a:spLocks noGrp="1"/>
          </p:cNvSpPr>
          <p:nvPr>
            <p:ph type="title"/>
          </p:nvPr>
        </p:nvSpPr>
        <p:spPr/>
        <p:txBody>
          <a:bodyPr>
            <a:normAutofit/>
          </a:bodyPr>
          <a:lstStyle/>
          <a:p>
            <a:r>
              <a:rPr lang="en-US" dirty="0"/>
              <a:t>Press releases – still relevant?</a:t>
            </a:r>
          </a:p>
        </p:txBody>
      </p:sp>
      <p:sp>
        <p:nvSpPr>
          <p:cNvPr id="3" name="Content Placeholder 2">
            <a:extLst>
              <a:ext uri="{FF2B5EF4-FFF2-40B4-BE49-F238E27FC236}">
                <a16:creationId xmlns:a16="http://schemas.microsoft.com/office/drawing/2014/main" id="{3B1628BD-1962-8748-A21C-C68838EE7E0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2800" dirty="0"/>
              <a:t>In short, yes. </a:t>
            </a:r>
          </a:p>
          <a:p>
            <a:pPr marL="0" indent="0">
              <a:buNone/>
            </a:pPr>
            <a:endParaRPr lang="en-US" sz="2800" dirty="0"/>
          </a:p>
          <a:p>
            <a:pPr marL="0" indent="0" algn="ctr">
              <a:buNone/>
            </a:pPr>
            <a:r>
              <a:rPr lang="en-US" sz="2800" dirty="0"/>
              <a:t>But…</a:t>
            </a:r>
          </a:p>
        </p:txBody>
      </p:sp>
    </p:spTree>
    <p:extLst>
      <p:ext uri="{BB962C8B-B14F-4D97-AF65-F5344CB8AC3E}">
        <p14:creationId xmlns:p14="http://schemas.microsoft.com/office/powerpoint/2010/main" val="479326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9DAB-E729-D943-A0AE-C5B583AD74A3}"/>
              </a:ext>
            </a:extLst>
          </p:cNvPr>
          <p:cNvSpPr>
            <a:spLocks noGrp="1"/>
          </p:cNvSpPr>
          <p:nvPr>
            <p:ph type="title"/>
          </p:nvPr>
        </p:nvSpPr>
        <p:spPr/>
        <p:txBody>
          <a:bodyPr/>
          <a:lstStyle/>
          <a:p>
            <a:r>
              <a:rPr lang="en-US" dirty="0"/>
              <a:t>Press releases	</a:t>
            </a:r>
          </a:p>
        </p:txBody>
      </p:sp>
      <p:sp>
        <p:nvSpPr>
          <p:cNvPr id="3" name="Content Placeholder 2">
            <a:extLst>
              <a:ext uri="{FF2B5EF4-FFF2-40B4-BE49-F238E27FC236}">
                <a16:creationId xmlns:a16="http://schemas.microsoft.com/office/drawing/2014/main" id="{74F0CAA1-5B2D-1446-81B3-AD32DF404E9A}"/>
              </a:ext>
            </a:extLst>
          </p:cNvPr>
          <p:cNvSpPr>
            <a:spLocks noGrp="1"/>
          </p:cNvSpPr>
          <p:nvPr>
            <p:ph idx="1"/>
          </p:nvPr>
        </p:nvSpPr>
        <p:spPr>
          <a:xfrm>
            <a:off x="1451579" y="2015732"/>
            <a:ext cx="9603275" cy="3771751"/>
          </a:xfrm>
        </p:spPr>
        <p:txBody>
          <a:bodyPr>
            <a:normAutofit fontScale="85000" lnSpcReduction="20000"/>
          </a:bodyPr>
          <a:lstStyle/>
          <a:p>
            <a:endParaRPr lang="en-US" dirty="0"/>
          </a:p>
          <a:p>
            <a:r>
              <a:rPr lang="en-US" dirty="0"/>
              <a:t>Keep them short – a page and a half at the most – and full of FACTS. Remember, we are in the Age of Scrolling</a:t>
            </a:r>
          </a:p>
          <a:p>
            <a:r>
              <a:rPr lang="en-US" dirty="0"/>
              <a:t>Write for the media or audience, not for the “client”</a:t>
            </a:r>
          </a:p>
          <a:p>
            <a:r>
              <a:rPr lang="en-US" dirty="0"/>
              <a:t>Make sure they are about actual news – not promotional, not ego-stroking and not fluff</a:t>
            </a:r>
          </a:p>
          <a:p>
            <a:r>
              <a:rPr lang="en-US" dirty="0"/>
              <a:t>The average journalist is flooded with press releases and spends less than a minute reading each one</a:t>
            </a:r>
          </a:p>
          <a:p>
            <a:r>
              <a:rPr lang="en-US" dirty="0"/>
              <a:t>Releases are a quick, easy way to help a journalist – and that should be the focus</a:t>
            </a:r>
          </a:p>
          <a:p>
            <a:r>
              <a:rPr lang="en-US" dirty="0"/>
              <a:t>Releases are a way to start conversations with reporters</a:t>
            </a:r>
          </a:p>
          <a:p>
            <a:r>
              <a:rPr lang="en-US" dirty="0"/>
              <a:t>Highlight your faculty’s expertise in the release</a:t>
            </a:r>
          </a:p>
        </p:txBody>
      </p:sp>
    </p:spTree>
    <p:extLst>
      <p:ext uri="{BB962C8B-B14F-4D97-AF65-F5344CB8AC3E}">
        <p14:creationId xmlns:p14="http://schemas.microsoft.com/office/powerpoint/2010/main" val="259731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0FCD-65EB-A64D-A8DE-D47553950218}"/>
              </a:ext>
            </a:extLst>
          </p:cNvPr>
          <p:cNvSpPr>
            <a:spLocks noGrp="1"/>
          </p:cNvSpPr>
          <p:nvPr>
            <p:ph type="title"/>
          </p:nvPr>
        </p:nvSpPr>
        <p:spPr/>
        <p:txBody>
          <a:bodyPr/>
          <a:lstStyle/>
          <a:p>
            <a:r>
              <a:rPr lang="en-US" dirty="0"/>
              <a:t>Once they are hooked…</a:t>
            </a:r>
          </a:p>
        </p:txBody>
      </p:sp>
      <p:sp>
        <p:nvSpPr>
          <p:cNvPr id="3" name="Content Placeholder 2">
            <a:extLst>
              <a:ext uri="{FF2B5EF4-FFF2-40B4-BE49-F238E27FC236}">
                <a16:creationId xmlns:a16="http://schemas.microsoft.com/office/drawing/2014/main" id="{978E5453-D57D-A345-AC10-4C7CD1AF3F87}"/>
              </a:ext>
            </a:extLst>
          </p:cNvPr>
          <p:cNvSpPr>
            <a:spLocks noGrp="1"/>
          </p:cNvSpPr>
          <p:nvPr>
            <p:ph idx="1"/>
          </p:nvPr>
        </p:nvSpPr>
        <p:spPr/>
        <p:txBody>
          <a:bodyPr>
            <a:normAutofit fontScale="92500" lnSpcReduction="10000"/>
          </a:bodyPr>
          <a:lstStyle/>
          <a:p>
            <a:r>
              <a:rPr lang="en-US" dirty="0"/>
              <a:t>Be accommodating</a:t>
            </a:r>
          </a:p>
          <a:p>
            <a:r>
              <a:rPr lang="en-US" dirty="0"/>
              <a:t>Be welcoming</a:t>
            </a:r>
          </a:p>
          <a:p>
            <a:r>
              <a:rPr lang="en-US" dirty="0"/>
              <a:t>Be authentic</a:t>
            </a:r>
          </a:p>
          <a:p>
            <a:r>
              <a:rPr lang="en-US" dirty="0"/>
              <a:t>Guide as much as you can to proper sources and data/information</a:t>
            </a:r>
          </a:p>
          <a:p>
            <a:r>
              <a:rPr lang="en-US" dirty="0"/>
              <a:t>Don’t ask to see the story before it goes to press. That rarely happens, and never with a traditional outlet</a:t>
            </a:r>
          </a:p>
          <a:p>
            <a:r>
              <a:rPr lang="en-US" dirty="0"/>
              <a:t>Follow up with the reporter to make sure they got everything they need, offer resources (video, still images) and ask when they expect the piece to run</a:t>
            </a:r>
          </a:p>
        </p:txBody>
      </p:sp>
    </p:spTree>
    <p:extLst>
      <p:ext uri="{BB962C8B-B14F-4D97-AF65-F5344CB8AC3E}">
        <p14:creationId xmlns:p14="http://schemas.microsoft.com/office/powerpoint/2010/main" val="229889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C30A-660A-704B-8B49-231EB339CC6A}"/>
              </a:ext>
            </a:extLst>
          </p:cNvPr>
          <p:cNvSpPr>
            <a:spLocks noGrp="1"/>
          </p:cNvSpPr>
          <p:nvPr>
            <p:ph type="title"/>
          </p:nvPr>
        </p:nvSpPr>
        <p:spPr/>
        <p:txBody>
          <a:bodyPr/>
          <a:lstStyle/>
          <a:p>
            <a:r>
              <a:rPr lang="en-US" dirty="0"/>
              <a:t>But . . . The New York Times</a:t>
            </a:r>
          </a:p>
        </p:txBody>
      </p:sp>
      <p:sp>
        <p:nvSpPr>
          <p:cNvPr id="3" name="Content Placeholder 2">
            <a:extLst>
              <a:ext uri="{FF2B5EF4-FFF2-40B4-BE49-F238E27FC236}">
                <a16:creationId xmlns:a16="http://schemas.microsoft.com/office/drawing/2014/main" id="{EE6C78BE-8EF8-F84A-9440-9FE5A6873F49}"/>
              </a:ext>
            </a:extLst>
          </p:cNvPr>
          <p:cNvSpPr>
            <a:spLocks noGrp="1"/>
          </p:cNvSpPr>
          <p:nvPr>
            <p:ph idx="1"/>
          </p:nvPr>
        </p:nvSpPr>
        <p:spPr/>
        <p:txBody>
          <a:bodyPr>
            <a:normAutofit fontScale="92500" lnSpcReduction="10000"/>
          </a:bodyPr>
          <a:lstStyle/>
          <a:p>
            <a:pPr marL="0" indent="0">
              <a:buNone/>
            </a:pPr>
            <a:r>
              <a:rPr lang="en-US" dirty="0"/>
              <a:t>Some tips for NY Times placements</a:t>
            </a:r>
          </a:p>
          <a:p>
            <a:r>
              <a:rPr lang="en-US" dirty="0"/>
              <a:t>ALWAYS SET THE EXPECTATION (and set it low)</a:t>
            </a:r>
          </a:p>
          <a:p>
            <a:r>
              <a:rPr lang="en-US" dirty="0"/>
              <a:t>For news stories, read the archives of the reporters you want to connect with to see what they covered and if they tend to bundle or do trend stories.</a:t>
            </a:r>
          </a:p>
          <a:p>
            <a:r>
              <a:rPr lang="en-US" dirty="0"/>
              <a:t>For op-eds, consider a letter to the editor instead. </a:t>
            </a:r>
          </a:p>
          <a:p>
            <a:r>
              <a:rPr lang="en-US" dirty="0"/>
              <a:t>The NYT gets 1000s of op-ed (guest essays) submissions a day and it’s tough to break through. What they no longer receive many of is letters to the editor. Shorter, yes, but better odds of placement</a:t>
            </a:r>
          </a:p>
        </p:txBody>
      </p:sp>
    </p:spTree>
    <p:extLst>
      <p:ext uri="{BB962C8B-B14F-4D97-AF65-F5344CB8AC3E}">
        <p14:creationId xmlns:p14="http://schemas.microsoft.com/office/powerpoint/2010/main" val="330591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E9C2-00A8-7E4A-B35E-F0B78C8A33F2}"/>
              </a:ext>
            </a:extLst>
          </p:cNvPr>
          <p:cNvSpPr>
            <a:spLocks noGrp="1"/>
          </p:cNvSpPr>
          <p:nvPr>
            <p:ph type="title"/>
          </p:nvPr>
        </p:nvSpPr>
        <p:spPr/>
        <p:txBody>
          <a:bodyPr/>
          <a:lstStyle/>
          <a:p>
            <a:r>
              <a:rPr lang="en-US" dirty="0"/>
              <a:t>Branch out</a:t>
            </a:r>
          </a:p>
        </p:txBody>
      </p:sp>
      <p:sp>
        <p:nvSpPr>
          <p:cNvPr id="3" name="Content Placeholder 2">
            <a:extLst>
              <a:ext uri="{FF2B5EF4-FFF2-40B4-BE49-F238E27FC236}">
                <a16:creationId xmlns:a16="http://schemas.microsoft.com/office/drawing/2014/main" id="{DAD0D29B-9E81-B14A-8939-9E8F43DEC90F}"/>
              </a:ext>
            </a:extLst>
          </p:cNvPr>
          <p:cNvSpPr>
            <a:spLocks noGrp="1"/>
          </p:cNvSpPr>
          <p:nvPr>
            <p:ph idx="1"/>
          </p:nvPr>
        </p:nvSpPr>
        <p:spPr/>
        <p:txBody>
          <a:bodyPr/>
          <a:lstStyle/>
          <a:p>
            <a:pPr marL="0" indent="0">
              <a:buNone/>
            </a:pPr>
            <a:r>
              <a:rPr lang="en-US" dirty="0"/>
              <a:t>Consider other non-traditional outlets to tell your stories.</a:t>
            </a:r>
          </a:p>
          <a:p>
            <a:r>
              <a:rPr lang="en-US" dirty="0"/>
              <a:t>Podcasts</a:t>
            </a:r>
          </a:p>
          <a:p>
            <a:r>
              <a:rPr lang="en-US" dirty="0"/>
              <a:t>Bloggers</a:t>
            </a:r>
          </a:p>
          <a:p>
            <a:r>
              <a:rPr lang="en-US" dirty="0"/>
              <a:t>Social media stories (Instagram or Facebook stories, Instagram Reels, </a:t>
            </a:r>
            <a:r>
              <a:rPr lang="en-US" dirty="0" err="1"/>
              <a:t>TikTok</a:t>
            </a:r>
            <a:r>
              <a:rPr lang="en-US" dirty="0"/>
              <a:t>)</a:t>
            </a:r>
          </a:p>
          <a:p>
            <a:r>
              <a:rPr lang="en-US" dirty="0"/>
              <a:t>“Hyper-local” outlets – Patch, </a:t>
            </a:r>
            <a:r>
              <a:rPr lang="en-US" dirty="0" err="1"/>
              <a:t>Substack</a:t>
            </a:r>
            <a:r>
              <a:rPr lang="en-US" dirty="0"/>
              <a:t>, others by former journalists</a:t>
            </a:r>
          </a:p>
        </p:txBody>
      </p:sp>
    </p:spTree>
    <p:extLst>
      <p:ext uri="{BB962C8B-B14F-4D97-AF65-F5344CB8AC3E}">
        <p14:creationId xmlns:p14="http://schemas.microsoft.com/office/powerpoint/2010/main" val="4106769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CE55-004B-E440-9549-2D78BA86EE03}"/>
              </a:ext>
            </a:extLst>
          </p:cNvPr>
          <p:cNvSpPr>
            <a:spLocks noGrp="1"/>
          </p:cNvSpPr>
          <p:nvPr>
            <p:ph type="title"/>
          </p:nvPr>
        </p:nvSpPr>
        <p:spPr/>
        <p:txBody>
          <a:bodyPr/>
          <a:lstStyle/>
          <a:p>
            <a:r>
              <a:rPr lang="en-US" dirty="0"/>
              <a:t>Get in The Conversation</a:t>
            </a:r>
          </a:p>
        </p:txBody>
      </p:sp>
      <p:sp>
        <p:nvSpPr>
          <p:cNvPr id="3" name="Content Placeholder 2">
            <a:extLst>
              <a:ext uri="{FF2B5EF4-FFF2-40B4-BE49-F238E27FC236}">
                <a16:creationId xmlns:a16="http://schemas.microsoft.com/office/drawing/2014/main" id="{86463975-4278-1945-ADD6-8258A5AF6138}"/>
              </a:ext>
            </a:extLst>
          </p:cNvPr>
          <p:cNvSpPr>
            <a:spLocks noGrp="1"/>
          </p:cNvSpPr>
          <p:nvPr>
            <p:ph idx="1"/>
          </p:nvPr>
        </p:nvSpPr>
        <p:spPr/>
        <p:txBody>
          <a:bodyPr>
            <a:normAutofit fontScale="92500" lnSpcReduction="10000"/>
          </a:bodyPr>
          <a:lstStyle/>
          <a:p>
            <a:pPr marL="0" indent="0">
              <a:buNone/>
            </a:pPr>
            <a:r>
              <a:rPr lang="en-US" dirty="0"/>
              <a:t>Become familiar with an online news site called The Conversation (</a:t>
            </a:r>
            <a:r>
              <a:rPr lang="en-US" dirty="0">
                <a:hlinkClick r:id="rId2"/>
              </a:rPr>
              <a:t>https://theconversation.com/us</a:t>
            </a:r>
            <a:r>
              <a:rPr lang="en-US" dirty="0"/>
              <a:t>).</a:t>
            </a:r>
          </a:p>
          <a:p>
            <a:r>
              <a:rPr lang="en-US" dirty="0"/>
              <a:t>General news stories written by faculty or researchers</a:t>
            </a:r>
          </a:p>
          <a:p>
            <a:r>
              <a:rPr lang="en-US" dirty="0"/>
              <a:t>Creative commons license allows republishing by any media outlet in the world</a:t>
            </a:r>
          </a:p>
          <a:p>
            <a:r>
              <a:rPr lang="en-US" dirty="0"/>
              <a:t>Great resource to showcase new research or tie expert to a current news issue</a:t>
            </a:r>
          </a:p>
          <a:p>
            <a:r>
              <a:rPr lang="en-US" dirty="0"/>
              <a:t>Has an Arts + Culture section</a:t>
            </a:r>
          </a:p>
          <a:p>
            <a:r>
              <a:rPr lang="en-US" dirty="0"/>
              <a:t>Contact Michelle McAdams (</a:t>
            </a:r>
            <a:r>
              <a:rPr lang="en-US" dirty="0">
                <a:hlinkClick r:id="rId3"/>
              </a:rPr>
              <a:t>michelle.mcadams@theconversation.com</a:t>
            </a:r>
            <a:r>
              <a:rPr lang="en-US" dirty="0"/>
              <a:t>) for a presentation or info session</a:t>
            </a:r>
          </a:p>
          <a:p>
            <a:pPr marL="0" indent="0">
              <a:buNone/>
            </a:pPr>
            <a:endParaRPr lang="en-US" dirty="0"/>
          </a:p>
        </p:txBody>
      </p:sp>
    </p:spTree>
    <p:extLst>
      <p:ext uri="{BB962C8B-B14F-4D97-AF65-F5344CB8AC3E}">
        <p14:creationId xmlns:p14="http://schemas.microsoft.com/office/powerpoint/2010/main" val="237678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237C-1E50-AA48-ACB6-53EB4319FE33}"/>
              </a:ext>
            </a:extLst>
          </p:cNvPr>
          <p:cNvSpPr>
            <a:spLocks noGrp="1"/>
          </p:cNvSpPr>
          <p:nvPr>
            <p:ph type="title"/>
          </p:nvPr>
        </p:nvSpPr>
        <p:spPr/>
        <p:txBody>
          <a:bodyPr/>
          <a:lstStyle/>
          <a:p>
            <a:r>
              <a:rPr lang="en-US" dirty="0"/>
              <a:t>Think on </a:t>
            </a:r>
            <a:r>
              <a:rPr lang="en-US" dirty="0" err="1"/>
              <a:t>NBCNews.com</a:t>
            </a:r>
            <a:endParaRPr lang="en-US" dirty="0"/>
          </a:p>
        </p:txBody>
      </p:sp>
      <p:sp>
        <p:nvSpPr>
          <p:cNvPr id="3" name="Content Placeholder 2">
            <a:extLst>
              <a:ext uri="{FF2B5EF4-FFF2-40B4-BE49-F238E27FC236}">
                <a16:creationId xmlns:a16="http://schemas.microsoft.com/office/drawing/2014/main" id="{67FF7993-B06D-EE49-B54F-8584DC634619}"/>
              </a:ext>
            </a:extLst>
          </p:cNvPr>
          <p:cNvSpPr>
            <a:spLocks noGrp="1"/>
          </p:cNvSpPr>
          <p:nvPr>
            <p:ph idx="1"/>
          </p:nvPr>
        </p:nvSpPr>
        <p:spPr/>
        <p:txBody>
          <a:bodyPr/>
          <a:lstStyle/>
          <a:p>
            <a:r>
              <a:rPr lang="en-US" dirty="0"/>
              <a:t>If you have faculty who want to write opinion pieces and can’t get them placed in the NY Times or elsewhere, try </a:t>
            </a:r>
            <a:r>
              <a:rPr lang="en-US" dirty="0">
                <a:hlinkClick r:id="rId2"/>
              </a:rPr>
              <a:t>THINK on NBCNews.com</a:t>
            </a:r>
            <a:endParaRPr lang="en-US" dirty="0"/>
          </a:p>
          <a:p>
            <a:r>
              <a:rPr lang="en-US" dirty="0"/>
              <a:t>THINK has a lifestyle and culture section</a:t>
            </a:r>
          </a:p>
          <a:p>
            <a:r>
              <a:rPr lang="en-US" dirty="0"/>
              <a:t>To submit an essay or analysis to THINK, email </a:t>
            </a:r>
            <a:r>
              <a:rPr lang="en-US" b="1" dirty="0">
                <a:hlinkClick r:id="rId3"/>
              </a:rPr>
              <a:t>THINK@nbcuni.com</a:t>
            </a:r>
            <a:endParaRPr lang="en-US" b="1" dirty="0"/>
          </a:p>
          <a:p>
            <a:r>
              <a:rPr lang="en-US" dirty="0"/>
              <a:t>Much like the NY Times, they get plenty of submissions, so make sure yours is timely and relevant. The more you can tie it to current affairs, the better</a:t>
            </a:r>
          </a:p>
          <a:p>
            <a:endParaRPr lang="en-US" dirty="0"/>
          </a:p>
        </p:txBody>
      </p:sp>
    </p:spTree>
    <p:extLst>
      <p:ext uri="{BB962C8B-B14F-4D97-AF65-F5344CB8AC3E}">
        <p14:creationId xmlns:p14="http://schemas.microsoft.com/office/powerpoint/2010/main" val="50475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187C-F050-B744-8D63-8C477CBB2F96}"/>
              </a:ext>
            </a:extLst>
          </p:cNvPr>
          <p:cNvSpPr>
            <a:spLocks noGrp="1"/>
          </p:cNvSpPr>
          <p:nvPr>
            <p:ph type="title"/>
          </p:nvPr>
        </p:nvSpPr>
        <p:spPr/>
        <p:txBody>
          <a:bodyPr/>
          <a:lstStyle/>
          <a:p>
            <a:r>
              <a:rPr lang="en-US" dirty="0"/>
              <a:t>A bit about me . . . </a:t>
            </a:r>
          </a:p>
        </p:txBody>
      </p:sp>
      <p:sp>
        <p:nvSpPr>
          <p:cNvPr id="3" name="Content Placeholder 2">
            <a:extLst>
              <a:ext uri="{FF2B5EF4-FFF2-40B4-BE49-F238E27FC236}">
                <a16:creationId xmlns:a16="http://schemas.microsoft.com/office/drawing/2014/main" id="{80F1C1BE-91DB-484B-8A5C-F4B34AB5068C}"/>
              </a:ext>
            </a:extLst>
          </p:cNvPr>
          <p:cNvSpPr>
            <a:spLocks noGrp="1"/>
          </p:cNvSpPr>
          <p:nvPr>
            <p:ph idx="1"/>
          </p:nvPr>
        </p:nvSpPr>
        <p:spPr/>
        <p:txBody>
          <a:bodyPr/>
          <a:lstStyle/>
          <a:p>
            <a:r>
              <a:rPr lang="en-US" dirty="0"/>
              <a:t>20+ years of experience in state government in Michigan working media relations in the state legislature, the Governor’s Office and a state department</a:t>
            </a:r>
          </a:p>
          <a:p>
            <a:pPr marL="0" indent="0">
              <a:buNone/>
            </a:pPr>
            <a:endParaRPr lang="en-US" dirty="0"/>
          </a:p>
          <a:p>
            <a:r>
              <a:rPr lang="en-US" dirty="0"/>
              <a:t>Previous media relations director at Williams College</a:t>
            </a:r>
          </a:p>
          <a:p>
            <a:pPr marL="0" indent="0">
              <a:buNone/>
            </a:pPr>
            <a:endParaRPr lang="en-US" dirty="0"/>
          </a:p>
          <a:p>
            <a:r>
              <a:rPr lang="en-US" dirty="0"/>
              <a:t>Current deputy news director at the University of Massachusetts Amherst</a:t>
            </a:r>
          </a:p>
        </p:txBody>
      </p:sp>
    </p:spTree>
    <p:extLst>
      <p:ext uri="{BB962C8B-B14F-4D97-AF65-F5344CB8AC3E}">
        <p14:creationId xmlns:p14="http://schemas.microsoft.com/office/powerpoint/2010/main" val="314281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DB73-70D1-7546-BA0D-498C2FDB8AD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3E27EDD-CD3C-AD41-8D86-50B9CAF4704B}"/>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t>Let’s talk</a:t>
            </a:r>
          </a:p>
          <a:p>
            <a:pPr marL="0" indent="0" algn="ctr">
              <a:buNone/>
            </a:pPr>
            <a:r>
              <a:rPr lang="en-US" dirty="0"/>
              <a:t>or </a:t>
            </a:r>
          </a:p>
          <a:p>
            <a:pPr marL="0" indent="0" algn="ctr">
              <a:buNone/>
            </a:pPr>
            <a:r>
              <a:rPr lang="en-US" dirty="0"/>
              <a:t>HMU at </a:t>
            </a:r>
            <a:r>
              <a:rPr lang="en-US" dirty="0">
                <a:hlinkClick r:id="rId2"/>
              </a:rPr>
              <a:t>mdettloff@umass.edu</a:t>
            </a:r>
            <a:endParaRPr lang="en-US" dirty="0"/>
          </a:p>
          <a:p>
            <a:pPr marL="0" indent="0" algn="ctr">
              <a:buNone/>
            </a:pPr>
            <a:endParaRPr lang="en-US" dirty="0"/>
          </a:p>
        </p:txBody>
      </p:sp>
    </p:spTree>
    <p:extLst>
      <p:ext uri="{BB962C8B-B14F-4D97-AF65-F5344CB8AC3E}">
        <p14:creationId xmlns:p14="http://schemas.microsoft.com/office/powerpoint/2010/main" val="327609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2A86-A633-7F4F-BB56-300AE2598376}"/>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8A04A705-53DF-AC40-9587-35BDE437D302}"/>
              </a:ext>
            </a:extLst>
          </p:cNvPr>
          <p:cNvSpPr>
            <a:spLocks noGrp="1"/>
          </p:cNvSpPr>
          <p:nvPr>
            <p:ph idx="1"/>
          </p:nvPr>
        </p:nvSpPr>
        <p:spPr/>
        <p:txBody>
          <a:bodyPr>
            <a:normAutofit lnSpcReduction="10000"/>
          </a:bodyPr>
          <a:lstStyle/>
          <a:p>
            <a:pPr marL="0" indent="0">
              <a:buNone/>
            </a:pPr>
            <a:r>
              <a:rPr lang="en-US" sz="2400" dirty="0"/>
              <a:t>The media landscape is ever-changing.</a:t>
            </a:r>
          </a:p>
          <a:p>
            <a:r>
              <a:rPr lang="en-US" sz="2400" dirty="0"/>
              <a:t>Print newspapers are modern-day dinosaurs and are shrinking</a:t>
            </a:r>
          </a:p>
          <a:p>
            <a:r>
              <a:rPr lang="en-US" sz="2400" dirty="0"/>
              <a:t>Newsrooms have shed half their employees since 2008</a:t>
            </a:r>
          </a:p>
          <a:p>
            <a:r>
              <a:rPr lang="en-US" sz="2400" dirty="0"/>
              <a:t>Social media is the dominant “news source” for 18-29 year </a:t>
            </a:r>
            <a:r>
              <a:rPr lang="en-US" sz="2400" dirty="0" err="1"/>
              <a:t>olds</a:t>
            </a:r>
            <a:endParaRPr lang="en-US" sz="2400" dirty="0"/>
          </a:p>
          <a:p>
            <a:r>
              <a:rPr lang="en-US" sz="2400" dirty="0"/>
              <a:t>TV outpaces newspapers as the dominant source for the 50 and older crowd</a:t>
            </a:r>
          </a:p>
          <a:p>
            <a:r>
              <a:rPr lang="en-US" sz="2400" dirty="0"/>
              <a:t>At least half the U.S. has a low opinion of the media</a:t>
            </a:r>
          </a:p>
          <a:p>
            <a:pPr marL="3657600" lvl="8" indent="0">
              <a:buNone/>
            </a:pPr>
            <a:r>
              <a:rPr lang="en-US" sz="1800" dirty="0"/>
              <a:t>		Source – Pew Research Center</a:t>
            </a:r>
          </a:p>
        </p:txBody>
      </p:sp>
    </p:spTree>
    <p:extLst>
      <p:ext uri="{BB962C8B-B14F-4D97-AF65-F5344CB8AC3E}">
        <p14:creationId xmlns:p14="http://schemas.microsoft.com/office/powerpoint/2010/main" val="101527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0492-7C1D-C147-A24A-660C227E4AE3}"/>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D20FA976-0FD4-934B-ADAE-BC2223FE6CD1}"/>
              </a:ext>
            </a:extLst>
          </p:cNvPr>
          <p:cNvSpPr>
            <a:spLocks noGrp="1"/>
          </p:cNvSpPr>
          <p:nvPr>
            <p:ph idx="1"/>
          </p:nvPr>
        </p:nvSpPr>
        <p:spPr/>
        <p:txBody>
          <a:bodyPr/>
          <a:lstStyle/>
          <a:p>
            <a:r>
              <a:rPr lang="en-US" dirty="0"/>
              <a:t>9 in 10 Americans get at least part of their news online</a:t>
            </a:r>
          </a:p>
          <a:p>
            <a:r>
              <a:rPr lang="en-US" dirty="0"/>
              <a:t>If you are under the age of 30, you are getting all your news online</a:t>
            </a:r>
          </a:p>
          <a:p>
            <a:r>
              <a:rPr lang="en-US" dirty="0"/>
              <a:t>6 in 10 Americans use their mobile device to read the news</a:t>
            </a:r>
          </a:p>
          <a:p>
            <a:r>
              <a:rPr lang="en-US" dirty="0"/>
              <a:t>TV is preferred over newspapers for sustained and breaking news coverage – Americans prefer to watch their news, rather than read it.</a:t>
            </a:r>
          </a:p>
          <a:p>
            <a:endParaRPr lang="en-US" dirty="0"/>
          </a:p>
          <a:p>
            <a:pPr marL="2286000" lvl="5" indent="0">
              <a:buNone/>
            </a:pPr>
            <a:r>
              <a:rPr lang="en-US" dirty="0"/>
              <a:t>				Source – Pew Research Center</a:t>
            </a:r>
          </a:p>
        </p:txBody>
      </p:sp>
    </p:spTree>
    <p:extLst>
      <p:ext uri="{BB962C8B-B14F-4D97-AF65-F5344CB8AC3E}">
        <p14:creationId xmlns:p14="http://schemas.microsoft.com/office/powerpoint/2010/main" val="119278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E377-1FE1-8F47-8486-96EC15C2DCE7}"/>
              </a:ext>
            </a:extLst>
          </p:cNvPr>
          <p:cNvSpPr>
            <a:spLocks noGrp="1"/>
          </p:cNvSpPr>
          <p:nvPr>
            <p:ph type="title"/>
          </p:nvPr>
        </p:nvSpPr>
        <p:spPr/>
        <p:txBody>
          <a:bodyPr/>
          <a:lstStyle/>
          <a:p>
            <a:r>
              <a:rPr lang="en-US" dirty="0"/>
              <a:t>Some Good News</a:t>
            </a:r>
          </a:p>
        </p:txBody>
      </p:sp>
      <p:sp>
        <p:nvSpPr>
          <p:cNvPr id="3" name="Content Placeholder 2">
            <a:extLst>
              <a:ext uri="{FF2B5EF4-FFF2-40B4-BE49-F238E27FC236}">
                <a16:creationId xmlns:a16="http://schemas.microsoft.com/office/drawing/2014/main" id="{90A2C78C-3311-5449-85D1-D6265FFBD990}"/>
              </a:ext>
            </a:extLst>
          </p:cNvPr>
          <p:cNvSpPr>
            <a:spLocks noGrp="1"/>
          </p:cNvSpPr>
          <p:nvPr>
            <p:ph idx="1"/>
          </p:nvPr>
        </p:nvSpPr>
        <p:spPr/>
        <p:txBody>
          <a:bodyPr/>
          <a:lstStyle/>
          <a:p>
            <a:r>
              <a:rPr lang="en-US" dirty="0"/>
              <a:t>While they are relying more on online news, people still want a strong connection to their community news</a:t>
            </a:r>
          </a:p>
          <a:p>
            <a:r>
              <a:rPr lang="en-US" dirty="0"/>
              <a:t>Preferred news sources, though, continue to be TV and online news. Print newspapers lag behind</a:t>
            </a:r>
          </a:p>
          <a:p>
            <a:endParaRPr lang="en-US" dirty="0"/>
          </a:p>
          <a:p>
            <a:endParaRPr lang="en-US" dirty="0"/>
          </a:p>
        </p:txBody>
      </p:sp>
    </p:spTree>
    <p:extLst>
      <p:ext uri="{BB962C8B-B14F-4D97-AF65-F5344CB8AC3E}">
        <p14:creationId xmlns:p14="http://schemas.microsoft.com/office/powerpoint/2010/main" val="1645925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9263-CD96-E348-BF27-498F2AB78AEB}"/>
              </a:ext>
            </a:extLst>
          </p:cNvPr>
          <p:cNvSpPr>
            <a:spLocks noGrp="1"/>
          </p:cNvSpPr>
          <p:nvPr>
            <p:ph type="title"/>
          </p:nvPr>
        </p:nvSpPr>
        <p:spPr/>
        <p:txBody>
          <a:bodyPr>
            <a:normAutofit/>
          </a:bodyPr>
          <a:lstStyle/>
          <a:p>
            <a:r>
              <a:rPr lang="en-US" dirty="0"/>
              <a:t>The best arts placement I have</a:t>
            </a:r>
          </a:p>
        </p:txBody>
      </p:sp>
      <p:pic>
        <p:nvPicPr>
          <p:cNvPr id="5" name="Content Placeholder 4">
            <a:extLst>
              <a:ext uri="{FF2B5EF4-FFF2-40B4-BE49-F238E27FC236}">
                <a16:creationId xmlns:a16="http://schemas.microsoft.com/office/drawing/2014/main" id="{F51E7140-6594-3B4D-BE73-C075FF33C22B}"/>
              </a:ext>
            </a:extLst>
          </p:cNvPr>
          <p:cNvPicPr>
            <a:picLocks noGrp="1" noChangeAspect="1"/>
          </p:cNvPicPr>
          <p:nvPr>
            <p:ph idx="1"/>
          </p:nvPr>
        </p:nvPicPr>
        <p:blipFill>
          <a:blip r:embed="rId3"/>
          <a:stretch>
            <a:fillRect/>
          </a:stretch>
        </p:blipFill>
        <p:spPr>
          <a:xfrm>
            <a:off x="1783764" y="2092768"/>
            <a:ext cx="8624472" cy="4958467"/>
          </a:xfrm>
        </p:spPr>
      </p:pic>
    </p:spTree>
    <p:extLst>
      <p:ext uri="{BB962C8B-B14F-4D97-AF65-F5344CB8AC3E}">
        <p14:creationId xmlns:p14="http://schemas.microsoft.com/office/powerpoint/2010/main" val="149173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7170-EB1A-2A49-A273-A4975D277975}"/>
              </a:ext>
            </a:extLst>
          </p:cNvPr>
          <p:cNvSpPr>
            <a:spLocks noGrp="1"/>
          </p:cNvSpPr>
          <p:nvPr>
            <p:ph type="title"/>
          </p:nvPr>
        </p:nvSpPr>
        <p:spPr/>
        <p:txBody>
          <a:bodyPr/>
          <a:lstStyle/>
          <a:p>
            <a:r>
              <a:rPr lang="en-US" dirty="0"/>
              <a:t>Have a Plan	</a:t>
            </a:r>
          </a:p>
        </p:txBody>
      </p:sp>
      <p:sp>
        <p:nvSpPr>
          <p:cNvPr id="3" name="Content Placeholder 2">
            <a:extLst>
              <a:ext uri="{FF2B5EF4-FFF2-40B4-BE49-F238E27FC236}">
                <a16:creationId xmlns:a16="http://schemas.microsoft.com/office/drawing/2014/main" id="{A98BC040-9BE2-A941-BC76-B7AA3B472006}"/>
              </a:ext>
            </a:extLst>
          </p:cNvPr>
          <p:cNvSpPr>
            <a:spLocks noGrp="1"/>
          </p:cNvSpPr>
          <p:nvPr>
            <p:ph idx="1"/>
          </p:nvPr>
        </p:nvSpPr>
        <p:spPr/>
        <p:txBody>
          <a:bodyPr>
            <a:normAutofit lnSpcReduction="10000"/>
          </a:bodyPr>
          <a:lstStyle/>
          <a:p>
            <a:r>
              <a:rPr lang="en-US" dirty="0"/>
              <a:t>I use the AMMO method – Audience, Message, Method/Medium, Outcome</a:t>
            </a:r>
          </a:p>
          <a:p>
            <a:r>
              <a:rPr lang="en-US" dirty="0"/>
              <a:t>What audience do I want to reach?</a:t>
            </a:r>
          </a:p>
          <a:p>
            <a:r>
              <a:rPr lang="en-US" dirty="0"/>
              <a:t>What is the main message (3-4 main points)?</a:t>
            </a:r>
          </a:p>
          <a:p>
            <a:r>
              <a:rPr lang="en-US" dirty="0"/>
              <a:t>What method or medium do I want to target (newspaper, radio, TV, blogger, all of the above)?</a:t>
            </a:r>
          </a:p>
          <a:p>
            <a:r>
              <a:rPr lang="en-US" dirty="0"/>
              <a:t>What is my desired outcome and what do I need to give this reporter to achieve it?</a:t>
            </a:r>
          </a:p>
          <a:p>
            <a:endParaRPr lang="en-US" dirty="0"/>
          </a:p>
        </p:txBody>
      </p:sp>
    </p:spTree>
    <p:extLst>
      <p:ext uri="{BB962C8B-B14F-4D97-AF65-F5344CB8AC3E}">
        <p14:creationId xmlns:p14="http://schemas.microsoft.com/office/powerpoint/2010/main" val="217243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7E60-1DB7-EA43-9E0D-CEE0DD8978EB}"/>
              </a:ext>
            </a:extLst>
          </p:cNvPr>
          <p:cNvSpPr>
            <a:spLocks noGrp="1"/>
          </p:cNvSpPr>
          <p:nvPr>
            <p:ph type="title"/>
          </p:nvPr>
        </p:nvSpPr>
        <p:spPr/>
        <p:txBody>
          <a:bodyPr/>
          <a:lstStyle/>
          <a:p>
            <a:r>
              <a:rPr lang="en-US" dirty="0"/>
              <a:t>Know the media </a:t>
            </a:r>
          </a:p>
        </p:txBody>
      </p:sp>
      <p:sp>
        <p:nvSpPr>
          <p:cNvPr id="3" name="Content Placeholder 2">
            <a:extLst>
              <a:ext uri="{FF2B5EF4-FFF2-40B4-BE49-F238E27FC236}">
                <a16:creationId xmlns:a16="http://schemas.microsoft.com/office/drawing/2014/main" id="{BF47EAD2-6711-6C4C-A718-2CB2AEA0191E}"/>
              </a:ext>
            </a:extLst>
          </p:cNvPr>
          <p:cNvSpPr>
            <a:spLocks noGrp="1"/>
          </p:cNvSpPr>
          <p:nvPr>
            <p:ph idx="1"/>
          </p:nvPr>
        </p:nvSpPr>
        <p:spPr/>
        <p:txBody>
          <a:bodyPr/>
          <a:lstStyle/>
          <a:p>
            <a:r>
              <a:rPr lang="en-US" dirty="0"/>
              <a:t>Read, watch or otherwise consume the media you want to target. What are they working on, what are they interested in?</a:t>
            </a:r>
          </a:p>
          <a:p>
            <a:r>
              <a:rPr lang="en-US" dirty="0"/>
              <a:t>Don’t overlook Black or Latinx media outlets. Same for LGBTQ+ media. Seek them out in your community. </a:t>
            </a:r>
          </a:p>
          <a:p>
            <a:r>
              <a:rPr lang="en-US" dirty="0"/>
              <a:t>Ask your faculty what they consume for media. In the fine arts and performing arts world, this is incredibly important because of all the specialty media there is out there for the arts, such as Hyperallergic.</a:t>
            </a:r>
          </a:p>
          <a:p>
            <a:endParaRPr lang="en-US" dirty="0"/>
          </a:p>
        </p:txBody>
      </p:sp>
    </p:spTree>
    <p:extLst>
      <p:ext uri="{BB962C8B-B14F-4D97-AF65-F5344CB8AC3E}">
        <p14:creationId xmlns:p14="http://schemas.microsoft.com/office/powerpoint/2010/main" val="217704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C82DA-CF1B-C94B-BF6A-9F5223549EA1}"/>
              </a:ext>
            </a:extLst>
          </p:cNvPr>
          <p:cNvSpPr>
            <a:spLocks noGrp="1"/>
          </p:cNvSpPr>
          <p:nvPr>
            <p:ph type="title"/>
          </p:nvPr>
        </p:nvSpPr>
        <p:spPr/>
        <p:txBody>
          <a:bodyPr>
            <a:normAutofit/>
          </a:bodyPr>
          <a:lstStyle/>
          <a:p>
            <a:r>
              <a:rPr lang="en-US" dirty="0"/>
              <a:t>First, start local</a:t>
            </a:r>
          </a:p>
        </p:txBody>
      </p:sp>
      <p:sp>
        <p:nvSpPr>
          <p:cNvPr id="3" name="Content Placeholder 2">
            <a:extLst>
              <a:ext uri="{FF2B5EF4-FFF2-40B4-BE49-F238E27FC236}">
                <a16:creationId xmlns:a16="http://schemas.microsoft.com/office/drawing/2014/main" id="{7E8147F8-08E1-D747-980E-AF9F626ECDA5}"/>
              </a:ext>
            </a:extLst>
          </p:cNvPr>
          <p:cNvSpPr>
            <a:spLocks noGrp="1"/>
          </p:cNvSpPr>
          <p:nvPr>
            <p:ph idx="1"/>
          </p:nvPr>
        </p:nvSpPr>
        <p:spPr>
          <a:xfrm>
            <a:off x="1154695" y="2003857"/>
            <a:ext cx="9603275" cy="3450613"/>
          </a:xfrm>
        </p:spPr>
        <p:txBody>
          <a:bodyPr>
            <a:normAutofit fontScale="85000" lnSpcReduction="10000"/>
          </a:bodyPr>
          <a:lstStyle/>
          <a:p>
            <a:pPr marL="0" indent="0">
              <a:buNone/>
            </a:pPr>
            <a:endParaRPr lang="en-US" dirty="0"/>
          </a:p>
          <a:p>
            <a:r>
              <a:rPr lang="en-US" b="1" u="sng" dirty="0"/>
              <a:t>Always </a:t>
            </a:r>
            <a:r>
              <a:rPr lang="en-US" dirty="0"/>
              <a:t>be friendly, helpful and accessible to your local media</a:t>
            </a:r>
          </a:p>
          <a:p>
            <a:r>
              <a:rPr lang="en-US" dirty="0"/>
              <a:t>Get to know your media. Invite them to campus, set up some on- or off-the-record chats or visits with your key people</a:t>
            </a:r>
          </a:p>
          <a:p>
            <a:r>
              <a:rPr lang="en-US" dirty="0"/>
              <a:t>Offer them sneak peeks or advance stories of your new exhibits or productions</a:t>
            </a:r>
          </a:p>
          <a:p>
            <a:r>
              <a:rPr lang="en-US" dirty="0"/>
              <a:t>Build a relationship with key reporters in your area. It helps if something bad happens that you are talking to someone you already know rather than a complete stranger</a:t>
            </a:r>
          </a:p>
          <a:p>
            <a:r>
              <a:rPr lang="en-US" dirty="0"/>
              <a:t>Make sure they know you or your museum or arts faculty are experts or story resources for them. Keep a list of your experts and make it available to the media</a:t>
            </a:r>
          </a:p>
          <a:p>
            <a:endParaRPr lang="en-US" dirty="0"/>
          </a:p>
          <a:p>
            <a:endParaRPr lang="en-US" dirty="0"/>
          </a:p>
        </p:txBody>
      </p:sp>
    </p:spTree>
    <p:extLst>
      <p:ext uri="{BB962C8B-B14F-4D97-AF65-F5344CB8AC3E}">
        <p14:creationId xmlns:p14="http://schemas.microsoft.com/office/powerpoint/2010/main" val="33678880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{E54B10E2-3FD1-0A4E-BB72-A834C9D23D00}tf10001064</Template>
  <TotalTime>2600</TotalTime>
  <Words>1528</Words>
  <Application>Microsoft Macintosh PowerPoint</Application>
  <PresentationFormat>Widescreen</PresentationFormat>
  <Paragraphs>126</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Garamond</vt:lpstr>
      <vt:lpstr>Organic</vt:lpstr>
      <vt:lpstr>Media Relations </vt:lpstr>
      <vt:lpstr>A bit about me . . . </vt:lpstr>
      <vt:lpstr>Challenges</vt:lpstr>
      <vt:lpstr>Challenges</vt:lpstr>
      <vt:lpstr>Some Good News</vt:lpstr>
      <vt:lpstr>The best arts placement I have</vt:lpstr>
      <vt:lpstr>Have a Plan </vt:lpstr>
      <vt:lpstr>Know the media </vt:lpstr>
      <vt:lpstr>First, start local</vt:lpstr>
      <vt:lpstr>Then, go national</vt:lpstr>
      <vt:lpstr>Gather the resources</vt:lpstr>
      <vt:lpstr>The pitch</vt:lpstr>
      <vt:lpstr>Press releases – still relevant?</vt:lpstr>
      <vt:lpstr>Press releases </vt:lpstr>
      <vt:lpstr>Once they are hooked…</vt:lpstr>
      <vt:lpstr>But . . . The New York Times</vt:lpstr>
      <vt:lpstr>Branch out</vt:lpstr>
      <vt:lpstr>Get in The Conversation</vt:lpstr>
      <vt:lpstr>Think on NBCNews.com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relations </dc:title>
  <dc:creator>Mary Dettloff</dc:creator>
  <cp:lastModifiedBy>Mary Dettloff</cp:lastModifiedBy>
  <cp:revision>18</cp:revision>
  <dcterms:created xsi:type="dcterms:W3CDTF">2021-06-02T19:21:35Z</dcterms:created>
  <dcterms:modified xsi:type="dcterms:W3CDTF">2021-07-02T15:11:20Z</dcterms:modified>
</cp:coreProperties>
</file>